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3" r:id="rId19"/>
    <p:sldId id="294" r:id="rId20"/>
    <p:sldId id="295" r:id="rId21"/>
    <p:sldId id="279" r:id="rId22"/>
    <p:sldId id="296" r:id="rId23"/>
    <p:sldId id="297" r:id="rId24"/>
    <p:sldId id="281" r:id="rId25"/>
    <p:sldId id="282" r:id="rId26"/>
    <p:sldId id="290" r:id="rId27"/>
    <p:sldId id="289" r:id="rId28"/>
    <p:sldId id="285" r:id="rId29"/>
    <p:sldId id="291" r:id="rId30"/>
    <p:sldId id="286" r:id="rId31"/>
    <p:sldId id="287" r:id="rId32"/>
    <p:sldId id="288" r:id="rId33"/>
  </p:sldIdLst>
  <p:sldSz cx="18288000" cy="10287000"/>
  <p:notesSz cx="6858000" cy="9144000"/>
  <p:embeddedFontLst>
    <p:embeddedFont>
      <p:font typeface="DM Sans Bold" panose="020B0604020202020204" charset="0"/>
      <p:regular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Montserrat Bold" panose="00000800000000000000" charset="0"/>
      <p:regular r:id="rId39"/>
    </p:embeddedFont>
    <p:embeddedFont>
      <p:font typeface="Montserrat Bold Italics" panose="020B0604020202020204" charset="0"/>
      <p:regular r:id="rId40"/>
    </p:embeddedFont>
    <p:embeddedFont>
      <p:font typeface="Montserrat Italics" panose="020B0604020202020204" charset="0"/>
      <p:regular r:id="rId41"/>
    </p:embeddedFont>
    <p:embeddedFont>
      <p:font typeface="Montserrat Ultra-Bold" panose="020B0604020202020204" charset="0"/>
      <p:regular r:id="rId42"/>
    </p:embeddedFont>
    <p:embeddedFont>
      <p:font typeface="Montserrat Ultra-Bold Italics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F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673" autoAdjust="0"/>
  </p:normalViewPr>
  <p:slideViewPr>
    <p:cSldViewPr>
      <p:cViewPr varScale="1">
        <p:scale>
          <a:sx n="49" d="100"/>
          <a:sy n="49" d="100"/>
        </p:scale>
        <p:origin x="1042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Logistic hồi quy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8.958132538821916E-17"/>
                  <c:y val="4.03025507689108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039703774155495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A40C-46E6-994D-D9D1AE6BCEEF}"/>
                </c:ext>
              </c:extLst>
            </c:dLbl>
            <c:dLbl>
              <c:idx val="2"/>
              <c:layout>
                <c:manualLayout>
                  <c:x val="4.8093607859341975E-8"/>
                  <c:y val="8.060457263989878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16385761521877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A40C-46E6-994D-D9D1AE6BCE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Độ chính xác (1)</c:v>
                </c:pt>
                <c:pt idx="1">
                  <c:v>Độ chính xác (2)</c:v>
                </c:pt>
                <c:pt idx="2">
                  <c:v>Độ chính xác (3)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0.9882352941176471</c:v>
                </c:pt>
                <c:pt idx="2">
                  <c:v>0.96785714285714286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0C-46E6-994D-D9D1AE6BCE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Naive Bayes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82859053410067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40C-46E6-994D-D9D1AE6BCEEF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650492593969138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A40C-46E6-994D-D9D1AE6BCEEF}"/>
                </c:ext>
              </c:extLst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06177066043681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A40C-46E6-994D-D9D1AE6BCE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Độ chính xác (1)</c:v>
                </c:pt>
                <c:pt idx="1">
                  <c:v>Độ chính xác (2)</c:v>
                </c:pt>
                <c:pt idx="2">
                  <c:v>Độ chính xác (3)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0.93650793650793651</c:v>
                </c:pt>
                <c:pt idx="1">
                  <c:v>0.97109826589595372</c:v>
                </c:pt>
                <c:pt idx="2">
                  <c:v>0.96099290780141844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0C-46E6-994D-D9D1AE6BCE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Cây quyết định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3.2982548176328862E-2"/>
                  <c:y val="-5.37355002633910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13485139844664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A40C-46E6-994D-D9D1AE6BCE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Độ chính xác (1)</c:v>
                </c:pt>
                <c:pt idx="1">
                  <c:v>Độ chính xác (2)</c:v>
                </c:pt>
                <c:pt idx="2">
                  <c:v>Độ chính xác (3)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</c:v>
                </c:pt>
                <c:pt idx="1">
                  <c:v>0.99408284023668636</c:v>
                </c:pt>
                <c:pt idx="2">
                  <c:v>0.96785714285714286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0C-46E6-994D-D9D1AE6BCE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15324768"/>
        <c:axId val="515325248"/>
      </c:barChart>
      <c:catAx>
        <c:axId val="5153247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25248"/>
        <c:crosses val="autoZero"/>
        <c:auto val="1"/>
        <c:lblAlgn val="ctr"/>
        <c:lblOffset val="100"/>
        <c:noMultiLvlLbl val="0"/>
      </c:catAx>
      <c:valAx>
        <c:axId val="515325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2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3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Logistic hồi quy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039703774155495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106-43DA-B424-FB1C8421435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Độ bao phủ (1)</c:v>
                </c:pt>
                <c:pt idx="1">
                  <c:v>Độ bao phủ (2)</c:v>
                </c:pt>
                <c:pt idx="2">
                  <c:v>Độ bao phủ (3)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0.87878787878787878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06-43DA-B424-FB1C842143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Naive Bayes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749912469633697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1106-43DA-B424-FB1C8421435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Độ bao phủ (1)</c:v>
                </c:pt>
                <c:pt idx="1">
                  <c:v>Độ bao phủ (2)</c:v>
                </c:pt>
                <c:pt idx="2">
                  <c:v>Độ bao phủ (3)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0.89393939393939392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06-43DA-B424-FB1C8421435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Cây quyết định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849332345298253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1106-43DA-B424-FB1C8421435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Độ bao phủ (1)</c:v>
                </c:pt>
                <c:pt idx="1">
                  <c:v>Độ bao phủ (2)</c:v>
                </c:pt>
                <c:pt idx="2">
                  <c:v>Độ bao phủ (3)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0.86363636363636365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06-43DA-B424-FB1C8421435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38355296"/>
        <c:axId val="538355776"/>
      </c:barChart>
      <c:catAx>
        <c:axId val="53835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355776"/>
        <c:crosses val="autoZero"/>
        <c:auto val="1"/>
        <c:lblAlgn val="ctr"/>
        <c:lblOffset val="100"/>
        <c:noMultiLvlLbl val="0"/>
      </c:catAx>
      <c:valAx>
        <c:axId val="538355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35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30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Logistic hồi quy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650492593969138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CF42-4959-ABBF-A6462AF287F7}"/>
                </c:ext>
              </c:extLst>
            </c:dLbl>
            <c:dLbl>
              <c:idx val="1"/>
              <c:layout>
                <c:manualLayout>
                  <c:x val="8.958132538821916E-17"/>
                  <c:y val="4.03025507689108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039703774155495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A40C-46E6-994D-D9D1AE6BCEEF}"/>
                </c:ext>
              </c:extLst>
            </c:dLbl>
            <c:dLbl>
              <c:idx val="2"/>
              <c:layout>
                <c:manualLayout>
                  <c:x val="4.8093607859341975E-8"/>
                  <c:y val="8.060457263989878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16385761521877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A40C-46E6-994D-D9D1AE6BCE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F1-score (1)</c:v>
                </c:pt>
                <c:pt idx="1">
                  <c:v>F1-score (2)</c:v>
                </c:pt>
                <c:pt idx="2">
                  <c:v>F1-score (3)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0.93548387096774188</c:v>
                </c:pt>
                <c:pt idx="1">
                  <c:v>0.99408284023668636</c:v>
                </c:pt>
                <c:pt idx="2">
                  <c:v>0.98366606170598903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0C-46E6-994D-D9D1AE6BCE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Naive Bayes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82859053410067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40C-46E6-994D-D9D1AE6BCEEF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650492593969138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A40C-46E6-994D-D9D1AE6BCEEF}"/>
                </c:ext>
              </c:extLst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06177066043681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A40C-46E6-994D-D9D1AE6BCE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F1-score (1)</c:v>
                </c:pt>
                <c:pt idx="1">
                  <c:v>F1-score (2)</c:v>
                </c:pt>
                <c:pt idx="2">
                  <c:v>F1-score (3)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0.9147286821705426</c:v>
                </c:pt>
                <c:pt idx="1">
                  <c:v>0.98533724340175954</c:v>
                </c:pt>
                <c:pt idx="2">
                  <c:v>0.98010849909584086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0C-46E6-994D-D9D1AE6BCE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Cây quyết định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94808121894591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F42-4959-ABBF-A6462AF287F7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306757190379125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CF42-4959-ABBF-A6462AF287F7}"/>
                </c:ext>
              </c:extLst>
            </c:dLbl>
            <c:dLbl>
              <c:idx val="2"/>
              <c:layout>
                <c:manualLayout>
                  <c:x val="-3.2982548176328862E-2"/>
                  <c:y val="-5.37355002633910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13485139844664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A40C-46E6-994D-D9D1AE6BCE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F1-score (1)</c:v>
                </c:pt>
                <c:pt idx="1">
                  <c:v>F1-score (2)</c:v>
                </c:pt>
                <c:pt idx="2">
                  <c:v>F1-score (3)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0.92682926829268286</c:v>
                </c:pt>
                <c:pt idx="1">
                  <c:v>0.9970326409495549</c:v>
                </c:pt>
                <c:pt idx="2">
                  <c:v>0.98366606170598903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0C-46E6-994D-D9D1AE6BCE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15324768"/>
        <c:axId val="515325248"/>
      </c:barChart>
      <c:catAx>
        <c:axId val="5153247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25248"/>
        <c:crosses val="autoZero"/>
        <c:auto val="1"/>
        <c:lblAlgn val="ctr"/>
        <c:lblOffset val="100"/>
        <c:noMultiLvlLbl val="0"/>
      </c:catAx>
      <c:valAx>
        <c:axId val="515325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2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3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157330656470648"/>
          <c:y val="1.4546613200661002E-2"/>
          <c:w val="0.55217723748053948"/>
          <c:h val="0.8394355872427139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Logistic hồi quy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650492593969138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1D2-41B0-874A-A5F6AF4CFDAA}"/>
                </c:ext>
              </c:extLst>
            </c:dLbl>
            <c:dLbl>
              <c:idx val="1"/>
              <c:layout>
                <c:manualLayout>
                  <c:x val="8.958132538821916E-17"/>
                  <c:y val="4.03025507689108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039703774155495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1D2-41B0-874A-A5F6AF4CFDAA}"/>
                </c:ext>
              </c:extLst>
            </c:dLbl>
            <c:dLbl>
              <c:idx val="2"/>
              <c:layout>
                <c:manualLayout>
                  <c:x val="4.8093607859341975E-8"/>
                  <c:y val="8.060457263989878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16385761521877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1D2-41B0-874A-A5F6AF4CFD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Thời gian huấn luyện (1)</c:v>
                </c:pt>
                <c:pt idx="1">
                  <c:v>Thời gian huấn luyện (2)</c:v>
                </c:pt>
                <c:pt idx="2">
                  <c:v>Thời gian huấn luyện (3)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0.14810000000000001</c:v>
                </c:pt>
                <c:pt idx="1">
                  <c:v>0.16550000000000001</c:v>
                </c:pt>
                <c:pt idx="2">
                  <c:v>6.0299999999999999E-2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1D2-41B0-874A-A5F6AF4CFD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Naive Bayes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82859053410067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31D2-41B0-874A-A5F6AF4CFDAA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650492593969138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1D2-41B0-874A-A5F6AF4CFDAA}"/>
                </c:ext>
              </c:extLst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06177066043681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1D2-41B0-874A-A5F6AF4CFD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Thời gian huấn luyện (1)</c:v>
                </c:pt>
                <c:pt idx="1">
                  <c:v>Thời gian huấn luyện (2)</c:v>
                </c:pt>
                <c:pt idx="2">
                  <c:v>Thời gian huấn luyện (3)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0.1389</c:v>
                </c:pt>
                <c:pt idx="1">
                  <c:v>7.2800000000000004E-2</c:v>
                </c:pt>
                <c:pt idx="2">
                  <c:v>2.9499999999999998E-2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1D2-41B0-874A-A5F6AF4CFD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Cây quyết định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5.0550080925624554E-8"/>
                  <c:y val="-1.322419381878273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94808121894591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31D2-41B0-874A-A5F6AF4CFDAA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306757190379125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31D2-41B0-874A-A5F6AF4CFDAA}"/>
                </c:ext>
              </c:extLst>
            </c:dLbl>
            <c:dLbl>
              <c:idx val="2"/>
              <c:layout>
                <c:manualLayout>
                  <c:x val="-3.2982548176328862E-2"/>
                  <c:y val="-5.37355002633910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13485139844664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A-31D2-41B0-874A-A5F6AF4CFD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Thời gian huấn luyện (1)</c:v>
                </c:pt>
                <c:pt idx="1">
                  <c:v>Thời gian huấn luyện (2)</c:v>
                </c:pt>
                <c:pt idx="2">
                  <c:v>Thời gian huấn luyện (3)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0.40570000000000001</c:v>
                </c:pt>
                <c:pt idx="1">
                  <c:v>0.20349999999999999</c:v>
                </c:pt>
                <c:pt idx="2">
                  <c:v>9.5399999999999999E-2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31D2-41B0-874A-A5F6AF4CFD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15324768"/>
        <c:axId val="515325248"/>
      </c:barChart>
      <c:catAx>
        <c:axId val="5153247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25248"/>
        <c:crosses val="autoZero"/>
        <c:auto val="1"/>
        <c:lblAlgn val="ctr"/>
        <c:lblOffset val="100"/>
        <c:noMultiLvlLbl val="0"/>
      </c:catAx>
      <c:valAx>
        <c:axId val="515325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2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30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157330656470648"/>
          <c:y val="1.4546613200661002E-2"/>
          <c:w val="0.55217723748053948"/>
          <c:h val="0.8394355872427139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Logistic hồi quy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650492593969138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1D2-41B0-874A-A5F6AF4CFDAA}"/>
                </c:ext>
              </c:extLst>
            </c:dLbl>
            <c:dLbl>
              <c:idx val="1"/>
              <c:layout>
                <c:manualLayout>
                  <c:x val="8.958132538821916E-17"/>
                  <c:y val="4.03025507689108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039703774155495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1D2-41B0-874A-A5F6AF4CFDAA}"/>
                </c:ext>
              </c:extLst>
            </c:dLbl>
            <c:dLbl>
              <c:idx val="2"/>
              <c:layout>
                <c:manualLayout>
                  <c:x val="9.4156863029346901E-17"/>
                  <c:y val="6.227960110833317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16385761521877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1D2-41B0-874A-A5F6AF4CFD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Thời gian dự đoán (1)</c:v>
                </c:pt>
                <c:pt idx="1">
                  <c:v>Thời gian dự đoán (2)</c:v>
                </c:pt>
                <c:pt idx="2">
                  <c:v>Thời gian dự đoán (3)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0.42349999999999999</c:v>
                </c:pt>
                <c:pt idx="1">
                  <c:v>1.0627</c:v>
                </c:pt>
                <c:pt idx="2">
                  <c:v>2.3891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1D2-41B0-874A-A5F6AF4CFD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Naive Bayes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82859053410067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31D2-41B0-874A-A5F6AF4CFDAA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650492593969138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1D2-41B0-874A-A5F6AF4CFDAA}"/>
                </c:ext>
              </c:extLst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06177066043681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1D2-41B0-874A-A5F6AF4CFD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Thời gian dự đoán (1)</c:v>
                </c:pt>
                <c:pt idx="1">
                  <c:v>Thời gian dự đoán (2)</c:v>
                </c:pt>
                <c:pt idx="2">
                  <c:v>Thời gian dự đoán (3)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0.55000000000000004</c:v>
                </c:pt>
                <c:pt idx="1">
                  <c:v>0.98160000000000003</c:v>
                </c:pt>
                <c:pt idx="2">
                  <c:v>2.2183000000000002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1D2-41B0-874A-A5F6AF4CFD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Cây quyết định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5.0550080925624554E-8"/>
                  <c:y val="-1.322419381878273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94808121894591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31D2-41B0-874A-A5F6AF4CFDAA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306757190379125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31D2-41B0-874A-A5F6AF4CFDAA}"/>
                </c:ext>
              </c:extLst>
            </c:dLbl>
            <c:dLbl>
              <c:idx val="2"/>
              <c:layout>
                <c:manualLayout>
                  <c:x val="-4.7351271804651034E-3"/>
                  <c:y val="-5.37350017337230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13485139844664"/>
                      <c:h val="0.102420871581468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A-31D2-41B0-874A-A5F6AF4CFD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Thời gian dự đoán (1)</c:v>
                </c:pt>
                <c:pt idx="1">
                  <c:v>Thời gian dự đoán (2)</c:v>
                </c:pt>
                <c:pt idx="2">
                  <c:v>Thời gian dự đoán (3)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0.33</c:v>
                </c:pt>
                <c:pt idx="1">
                  <c:v>0.91879999999999995</c:v>
                </c:pt>
                <c:pt idx="2">
                  <c:v>1.9924999999999999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31D2-41B0-874A-A5F6AF4CFD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15324768"/>
        <c:axId val="515325248"/>
      </c:barChart>
      <c:catAx>
        <c:axId val="5153247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25248"/>
        <c:crosses val="autoZero"/>
        <c:auto val="1"/>
        <c:lblAlgn val="ctr"/>
        <c:lblOffset val="100"/>
        <c:noMultiLvlLbl val="0"/>
      </c:catAx>
      <c:valAx>
        <c:axId val="515325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2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3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7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svg"/><Relationship Id="rId9" Type="http://schemas.openxmlformats.org/officeDocument/2006/relationships/image" Target="../media/image5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7020778">
            <a:off x="2141868" y="493189"/>
            <a:ext cx="16230600" cy="10441156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7020778">
            <a:off x="-5049109" y="1478136"/>
            <a:ext cx="16230600" cy="10441156"/>
          </a:xfrm>
          <a:prstGeom prst="rect">
            <a:avLst/>
          </a:prstGeom>
          <a:solidFill>
            <a:srgbClr val="263F6B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6145" y="3807361"/>
            <a:ext cx="14466264" cy="2215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381"/>
              </a:lnSpc>
            </a:pPr>
            <a:r>
              <a:rPr lang="en-US" sz="8000" spc="-584" dirty="0">
                <a:solidFill>
                  <a:srgbClr val="FFFFFF"/>
                </a:solidFill>
                <a:latin typeface="Montserrat Ultra-Bold Italics"/>
              </a:rPr>
              <a:t> </a:t>
            </a:r>
            <a:r>
              <a:rPr lang="en-US" sz="8000" spc="-584" dirty="0" err="1">
                <a:solidFill>
                  <a:srgbClr val="FFFFFF"/>
                </a:solidFill>
                <a:latin typeface="Montserrat Ultra-Bold Italics"/>
              </a:rPr>
              <a:t>ĐỒ</a:t>
            </a:r>
            <a:r>
              <a:rPr lang="en-US" sz="8000" spc="-584" dirty="0">
                <a:solidFill>
                  <a:srgbClr val="FFFFFF"/>
                </a:solidFill>
                <a:latin typeface="Montserrat Ultra-Bold Italics"/>
              </a:rPr>
              <a:t> </a:t>
            </a:r>
            <a:r>
              <a:rPr lang="en-US" sz="8000" spc="-584" dirty="0" err="1">
                <a:solidFill>
                  <a:srgbClr val="FFFFFF"/>
                </a:solidFill>
                <a:latin typeface="Montserrat Ultra-Bold Italics"/>
              </a:rPr>
              <a:t>ÁN</a:t>
            </a:r>
            <a:r>
              <a:rPr lang="en-US" sz="8000" spc="-584" dirty="0">
                <a:solidFill>
                  <a:srgbClr val="FFFFFF"/>
                </a:solidFill>
                <a:latin typeface="Montserrat Ultra-Bold Italics"/>
              </a:rPr>
              <a:t> </a:t>
            </a:r>
            <a:r>
              <a:rPr lang="en-US" sz="8000" spc="-584" dirty="0" err="1">
                <a:solidFill>
                  <a:srgbClr val="FFFFFF"/>
                </a:solidFill>
                <a:latin typeface="Montserrat Ultra-Bold Italics"/>
              </a:rPr>
              <a:t>TỐT</a:t>
            </a:r>
            <a:r>
              <a:rPr lang="en-US" sz="8000" spc="-584" dirty="0">
                <a:solidFill>
                  <a:srgbClr val="FFFFFF"/>
                </a:solidFill>
                <a:latin typeface="Montserrat Ultra-Bold Italics"/>
              </a:rPr>
              <a:t> </a:t>
            </a:r>
            <a:r>
              <a:rPr lang="en-US" sz="8000" spc="-584" dirty="0" err="1">
                <a:solidFill>
                  <a:srgbClr val="FFFFFF"/>
                </a:solidFill>
                <a:latin typeface="Montserrat Ultra-Bold Italics"/>
              </a:rPr>
              <a:t>NGHIỆP</a:t>
            </a:r>
            <a:endParaRPr lang="en-US" sz="8000" spc="-584" dirty="0">
              <a:solidFill>
                <a:srgbClr val="FFFFFF"/>
              </a:solidFill>
              <a:latin typeface="Montserrat Ultra-Bold Itali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630927" y="9468895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47652" y="4372665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-3154186" y="2999501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1403131" y="1333240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274464" y="2090288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972644" y="700407"/>
            <a:ext cx="2790255" cy="2798814"/>
          </a:xfrm>
          <a:custGeom>
            <a:avLst/>
            <a:gdLst/>
            <a:ahLst/>
            <a:cxnLst/>
            <a:rect l="l" t="t" r="r" b="b"/>
            <a:pathLst>
              <a:path w="2790255" h="2798814">
                <a:moveTo>
                  <a:pt x="0" y="0"/>
                </a:moveTo>
                <a:lnTo>
                  <a:pt x="2790254" y="0"/>
                </a:lnTo>
                <a:lnTo>
                  <a:pt x="2790254" y="2798813"/>
                </a:lnTo>
                <a:lnTo>
                  <a:pt x="0" y="2798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706779" y="6905858"/>
            <a:ext cx="11883106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spc="-265" dirty="0" err="1">
                <a:solidFill>
                  <a:srgbClr val="FFFFFF"/>
                </a:solidFill>
                <a:latin typeface="Montserrat Italics"/>
              </a:rPr>
              <a:t>HỌ</a:t>
            </a:r>
            <a:r>
              <a:rPr lang="en-US" sz="4500" spc="-265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4500" spc="-265" dirty="0" err="1">
                <a:solidFill>
                  <a:srgbClr val="FFFFFF"/>
                </a:solidFill>
                <a:latin typeface="Montserrat Italics"/>
              </a:rPr>
              <a:t>VÀ</a:t>
            </a:r>
            <a:r>
              <a:rPr lang="en-US" sz="4500" spc="-265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4500" spc="-265" dirty="0" err="1">
                <a:solidFill>
                  <a:srgbClr val="FFFFFF"/>
                </a:solidFill>
                <a:latin typeface="Montserrat Italics"/>
              </a:rPr>
              <a:t>TÊN</a:t>
            </a:r>
            <a:r>
              <a:rPr lang="en-US" sz="4500" spc="-265" dirty="0">
                <a:solidFill>
                  <a:srgbClr val="FFFFFF"/>
                </a:solidFill>
                <a:latin typeface="Montserrat Italics"/>
              </a:rPr>
              <a:t>: HUỲNH CÔNG LỢI</a:t>
            </a:r>
          </a:p>
          <a:p>
            <a:pPr>
              <a:lnSpc>
                <a:spcPts val="6299"/>
              </a:lnSpc>
            </a:pPr>
            <a:r>
              <a:rPr lang="en-US" sz="4500" spc="-265" dirty="0" err="1">
                <a:solidFill>
                  <a:srgbClr val="FFFFFF"/>
                </a:solidFill>
                <a:latin typeface="Montserrat Italics"/>
              </a:rPr>
              <a:t>MSSV</a:t>
            </a:r>
            <a:r>
              <a:rPr lang="en-US" sz="4500" spc="-265" dirty="0">
                <a:solidFill>
                  <a:srgbClr val="FFFFFF"/>
                </a:solidFill>
                <a:latin typeface="Montserrat Italics"/>
              </a:rPr>
              <a:t>: 62133105</a:t>
            </a:r>
          </a:p>
          <a:p>
            <a:pPr>
              <a:lnSpc>
                <a:spcPts val="6299"/>
              </a:lnSpc>
            </a:pPr>
            <a:r>
              <a:rPr lang="en-US" sz="4500" spc="-265" dirty="0">
                <a:solidFill>
                  <a:srgbClr val="FFFFFF"/>
                </a:solidFill>
                <a:latin typeface="Montserrat Italics"/>
              </a:rPr>
              <a:t>GVHD: </a:t>
            </a:r>
            <a:r>
              <a:rPr lang="en-US" sz="4500" spc="-265" dirty="0" err="1">
                <a:solidFill>
                  <a:srgbClr val="FFFFFF"/>
                </a:solidFill>
                <a:latin typeface="Montserrat Italics"/>
              </a:rPr>
              <a:t>PHẠM</a:t>
            </a:r>
            <a:r>
              <a:rPr lang="en-US" sz="4500" spc="-265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4500" spc="-265" dirty="0" err="1">
                <a:solidFill>
                  <a:srgbClr val="FFFFFF"/>
                </a:solidFill>
                <a:latin typeface="Montserrat Italics"/>
              </a:rPr>
              <a:t>THỊ</a:t>
            </a:r>
            <a:r>
              <a:rPr lang="en-US" sz="4500" spc="-265" dirty="0">
                <a:solidFill>
                  <a:srgbClr val="FFFFFF"/>
                </a:solidFill>
                <a:latin typeface="Montserrat Italics"/>
              </a:rPr>
              <a:t> THU </a:t>
            </a:r>
            <a:r>
              <a:rPr lang="en-US" sz="4500" spc="-265" dirty="0" err="1">
                <a:solidFill>
                  <a:srgbClr val="FFFFFF"/>
                </a:solidFill>
                <a:latin typeface="Montserrat Italics"/>
              </a:rPr>
              <a:t>THÚY</a:t>
            </a:r>
            <a:endParaRPr lang="en-US" sz="4500" spc="-265" dirty="0">
              <a:solidFill>
                <a:srgbClr val="FFFFFF"/>
              </a:solidFill>
              <a:latin typeface="Montserrat Italics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42D01D21-8DB2-8CCC-747A-A97626C01CE4}"/>
              </a:ext>
            </a:extLst>
          </p:cNvPr>
          <p:cNvSpPr txBox="1"/>
          <p:nvPr/>
        </p:nvSpPr>
        <p:spPr>
          <a:xfrm>
            <a:off x="-239332" y="0"/>
            <a:ext cx="14466264" cy="2215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381"/>
              </a:lnSpc>
            </a:pPr>
            <a:r>
              <a:rPr lang="en-US" sz="6000" spc="-584" dirty="0">
                <a:solidFill>
                  <a:srgbClr val="FFFFFF"/>
                </a:solidFill>
                <a:latin typeface="Montserrat Ultra-Bold Italics"/>
              </a:rPr>
              <a:t> </a:t>
            </a:r>
            <a:r>
              <a:rPr lang="vi-VN" sz="6000" spc="-584" dirty="0">
                <a:solidFill>
                  <a:srgbClr val="FFFFFF"/>
                </a:solidFill>
                <a:latin typeface="Montserrat Ultra-Bold Italics"/>
              </a:rPr>
              <a:t>ĐẠI HỌC NHA TRANG</a:t>
            </a:r>
            <a:endParaRPr lang="en-US" sz="6000" spc="-584" dirty="0">
              <a:solidFill>
                <a:srgbClr val="FFFFFF"/>
              </a:solidFill>
              <a:latin typeface="Montserrat Ultra-Bold Italics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09FFDFC1-AAF4-CF0F-E503-1E30BB5E0E0B}"/>
              </a:ext>
            </a:extLst>
          </p:cNvPr>
          <p:cNvSpPr txBox="1"/>
          <p:nvPr/>
        </p:nvSpPr>
        <p:spPr>
          <a:xfrm>
            <a:off x="123946" y="903267"/>
            <a:ext cx="14466264" cy="2120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381"/>
              </a:lnSpc>
            </a:pPr>
            <a:r>
              <a:rPr lang="vi-VN" sz="5000" spc="-584" dirty="0">
                <a:solidFill>
                  <a:srgbClr val="FFFFFF"/>
                </a:solidFill>
                <a:latin typeface="Montserrat Ultra-Bold Italics"/>
              </a:rPr>
              <a:t>KHOA CÔNG NGHỆ THÔNG TIN</a:t>
            </a:r>
            <a:endParaRPr lang="en-US" sz="5000" spc="-584" dirty="0">
              <a:solidFill>
                <a:srgbClr val="FFFFFF"/>
              </a:solidFill>
              <a:latin typeface="Montserrat Ultra-Bold Itali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01504" y="4473265"/>
            <a:ext cx="15684991" cy="391759"/>
            <a:chOff x="0" y="0"/>
            <a:chExt cx="4131027" cy="1031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31027" cy="103179"/>
            </a:xfrm>
            <a:custGeom>
              <a:avLst/>
              <a:gdLst/>
              <a:ahLst/>
              <a:cxnLst/>
              <a:rect l="l" t="t" r="r" b="b"/>
              <a:pathLst>
                <a:path w="4131027" h="103179">
                  <a:moveTo>
                    <a:pt x="0" y="0"/>
                  </a:moveTo>
                  <a:lnTo>
                    <a:pt x="4131027" y="0"/>
                  </a:lnTo>
                  <a:lnTo>
                    <a:pt x="4131027" y="103179"/>
                  </a:lnTo>
                  <a:lnTo>
                    <a:pt x="0" y="103179"/>
                  </a:ln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31027" cy="141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28430" y="3505579"/>
            <a:ext cx="2327131" cy="23271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E5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08157" y="1223570"/>
            <a:ext cx="12271686" cy="1019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en-US" sz="5987" spc="-353">
                <a:solidFill>
                  <a:srgbClr val="000000"/>
                </a:solidFill>
                <a:latin typeface="Montserrat Ultra-Bold Italics"/>
              </a:rPr>
              <a:t>NAIVE BAYES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937728" y="3505579"/>
            <a:ext cx="2327131" cy="232713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E5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46009" y="3505579"/>
            <a:ext cx="2327131" cy="23271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E5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932440" y="3505579"/>
            <a:ext cx="2327131" cy="232713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E5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124327" y="3917128"/>
            <a:ext cx="2051275" cy="135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5"/>
              </a:lnSpc>
              <a:spcBef>
                <a:spcPct val="0"/>
              </a:spcBef>
            </a:pPr>
            <a:r>
              <a:rPr lang="en-US" sz="7911" spc="-466">
                <a:solidFill>
                  <a:srgbClr val="000000"/>
                </a:solidFill>
                <a:latin typeface="Montserrat Ultra-Bold Italics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32608" y="3917128"/>
            <a:ext cx="2051275" cy="275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5"/>
              </a:lnSpc>
            </a:pPr>
            <a:r>
              <a:rPr lang="en-US" sz="7911" spc="-466">
                <a:solidFill>
                  <a:srgbClr val="000000"/>
                </a:solidFill>
                <a:latin typeface="Montserrat Ultra-Bold Italics"/>
              </a:rPr>
              <a:t>06</a:t>
            </a:r>
          </a:p>
          <a:p>
            <a:pPr algn="ctr">
              <a:lnSpc>
                <a:spcPts val="11075"/>
              </a:lnSpc>
              <a:spcBef>
                <a:spcPct val="0"/>
              </a:spcBef>
            </a:pPr>
            <a:endParaRPr lang="en-US" sz="7911" spc="-466">
              <a:solidFill>
                <a:srgbClr val="000000"/>
              </a:solidFill>
              <a:latin typeface="Montserrat Ultra-Bold Itali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998409" y="3936178"/>
            <a:ext cx="2051275" cy="135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75"/>
              </a:lnSpc>
              <a:spcBef>
                <a:spcPct val="0"/>
              </a:spcBef>
            </a:pPr>
            <a:r>
              <a:rPr lang="en-US" sz="7911" u="none" strike="noStrike" spc="-466">
                <a:solidFill>
                  <a:srgbClr val="000000"/>
                </a:solidFill>
                <a:latin typeface="Montserrat Ultra-Bold Italics"/>
              </a:rPr>
              <a:t>07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87664" y="3936178"/>
            <a:ext cx="2051275" cy="135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5"/>
              </a:lnSpc>
              <a:spcBef>
                <a:spcPct val="0"/>
              </a:spcBef>
            </a:pPr>
            <a:r>
              <a:rPr lang="en-US" sz="7911" spc="-466">
                <a:solidFill>
                  <a:srgbClr val="000000"/>
                </a:solidFill>
                <a:latin typeface="Montserrat Ultra-Bold Italics"/>
              </a:rPr>
              <a:t>08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14018" y="6518867"/>
            <a:ext cx="2955954" cy="207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u="none" strike="noStrike" spc="79">
                <a:solidFill>
                  <a:srgbClr val="000000"/>
                </a:solidFill>
                <a:latin typeface="Montserrat Ultra-Bold"/>
              </a:rPr>
              <a:t>Tính xác suất có điều kiện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23316" y="6518867"/>
            <a:ext cx="2955954" cy="207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u="none" strike="noStrike" spc="79">
                <a:solidFill>
                  <a:srgbClr val="000000"/>
                </a:solidFill>
                <a:latin typeface="Montserrat Ultra-Bold"/>
              </a:rPr>
              <a:t>Tính xác suất hậu nghiệm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46069" y="6518867"/>
            <a:ext cx="295595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u="none" strike="noStrike" spc="79">
                <a:solidFill>
                  <a:srgbClr val="000000"/>
                </a:solidFill>
                <a:latin typeface="Montserrat Ultra-Bold"/>
              </a:rPr>
              <a:t>Dự đoán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801866" y="6518867"/>
            <a:ext cx="2955954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u="none" strike="noStrike" spc="79">
                <a:solidFill>
                  <a:srgbClr val="000000"/>
                </a:solidFill>
                <a:latin typeface="Montserrat Ultra-Bold"/>
              </a:rPr>
              <a:t>Đánh giá mô hình</a:t>
            </a:r>
          </a:p>
        </p:txBody>
      </p:sp>
      <p:sp>
        <p:nvSpPr>
          <p:cNvPr id="27" name="Freeform 27"/>
          <p:cNvSpPr/>
          <p:nvPr/>
        </p:nvSpPr>
        <p:spPr>
          <a:xfrm rot="8579147">
            <a:off x="12330661" y="-4177165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779206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589541" y="5472067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542437" y="5240576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90716" y="6499341"/>
            <a:ext cx="3204526" cy="209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spc="79">
                <a:solidFill>
                  <a:srgbClr val="000000"/>
                </a:solidFill>
                <a:latin typeface="Montserrat Ultra-Bold"/>
              </a:rPr>
              <a:t>Thu thập và xử lý dữ liệu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79206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1" name="Freeform 11"/>
          <p:cNvSpPr/>
          <p:nvPr/>
        </p:nvSpPr>
        <p:spPr>
          <a:xfrm>
            <a:off x="6267505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7030737" y="5240576"/>
            <a:ext cx="501082" cy="50108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267505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>
            <a:off x="9758062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0521294" y="5240576"/>
            <a:ext cx="501082" cy="50108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758062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1" name="Freeform 21"/>
          <p:cNvSpPr/>
          <p:nvPr/>
        </p:nvSpPr>
        <p:spPr>
          <a:xfrm>
            <a:off x="13248619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4011851" y="5240576"/>
            <a:ext cx="501082" cy="50108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248619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79015" y="6499341"/>
            <a:ext cx="3204526" cy="209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spc="79">
                <a:solidFill>
                  <a:srgbClr val="000000"/>
                </a:solidFill>
                <a:latin typeface="Montserrat Ultra-Bold"/>
              </a:rPr>
              <a:t>Lựa chọn đặc trưng phân chia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169572" y="6499341"/>
            <a:ext cx="3204526" cy="1383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u="none" strike="noStrike" spc="79">
                <a:solidFill>
                  <a:srgbClr val="000000"/>
                </a:solidFill>
                <a:latin typeface="Montserrat Ultra-Bold"/>
              </a:rPr>
              <a:t>Phân chia dữ iệu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660129" y="6500753"/>
            <a:ext cx="3204526" cy="209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u="none" strike="noStrike" spc="79">
                <a:solidFill>
                  <a:srgbClr val="000000"/>
                </a:solidFill>
                <a:latin typeface="Montserrat Ultra-Bold"/>
              </a:rPr>
              <a:t>Đánh giá tiêu chí phân chia</a:t>
            </a:r>
          </a:p>
        </p:txBody>
      </p:sp>
      <p:sp>
        <p:nvSpPr>
          <p:cNvPr id="29" name="Freeform 29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3244436" y="461804"/>
            <a:ext cx="12271686" cy="1019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en-US" sz="5987" spc="-353">
                <a:solidFill>
                  <a:srgbClr val="000000"/>
                </a:solidFill>
                <a:latin typeface="Montserrat Ultra-Bold Italics"/>
              </a:rPr>
              <a:t>CÂY QUYẾT ĐỊNH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620567">
            <a:off x="-6086979" y="4197019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79206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6982441">
            <a:off x="16602003" y="-4440813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589541" y="5472067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3542437" y="5240576"/>
            <a:ext cx="501082" cy="50108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90716" y="6499341"/>
            <a:ext cx="3204526" cy="209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u="none" strike="noStrike" spc="79">
                <a:solidFill>
                  <a:srgbClr val="000000"/>
                </a:solidFill>
                <a:latin typeface="Montserrat Ultra-Bold"/>
              </a:rPr>
              <a:t>Xây dựng cây quyết định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79206" y="2339199"/>
            <a:ext cx="2027545" cy="228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</a:rPr>
              <a:t>05</a:t>
            </a:r>
          </a:p>
          <a:p>
            <a:pPr algn="ctr">
              <a:lnSpc>
                <a:spcPts val="9141"/>
              </a:lnSpc>
            </a:pPr>
            <a:endParaRPr lang="en-US" sz="6624" spc="649" dirty="0">
              <a:solidFill>
                <a:srgbClr val="FFFBFB"/>
              </a:solidFill>
              <a:latin typeface="DM Sans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267505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7030737" y="5240576"/>
            <a:ext cx="501082" cy="5010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267505" y="2339199"/>
            <a:ext cx="2027545" cy="228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</a:rPr>
              <a:t>06</a:t>
            </a:r>
          </a:p>
          <a:p>
            <a:pPr algn="ctr">
              <a:lnSpc>
                <a:spcPts val="9141"/>
              </a:lnSpc>
            </a:pPr>
            <a:endParaRPr lang="en-US" sz="6624" spc="649" dirty="0">
              <a:solidFill>
                <a:srgbClr val="FFFBFB"/>
              </a:solidFill>
              <a:latin typeface="DM Sans Bold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9758062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0521294" y="5240576"/>
            <a:ext cx="501082" cy="5010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758062" y="2339199"/>
            <a:ext cx="2027545" cy="228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07</a:t>
            </a:r>
          </a:p>
          <a:p>
            <a:pPr algn="ctr">
              <a:lnSpc>
                <a:spcPts val="9141"/>
              </a:lnSpc>
            </a:pPr>
            <a:endParaRPr lang="en-US" sz="6624" spc="649">
              <a:solidFill>
                <a:srgbClr val="FFFBFB"/>
              </a:solidFill>
              <a:latin typeface="DM Sans Bold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3248619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3" name="Group 23"/>
          <p:cNvGrpSpPr/>
          <p:nvPr/>
        </p:nvGrpSpPr>
        <p:grpSpPr>
          <a:xfrm>
            <a:off x="14011851" y="5240576"/>
            <a:ext cx="501082" cy="50108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248619" y="2339199"/>
            <a:ext cx="2027545" cy="228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08</a:t>
            </a:r>
          </a:p>
          <a:p>
            <a:pPr algn="ctr">
              <a:lnSpc>
                <a:spcPts val="9141"/>
              </a:lnSpc>
            </a:pPr>
            <a:endParaRPr lang="en-US" sz="6624" spc="649">
              <a:solidFill>
                <a:srgbClr val="FFFBFB"/>
              </a:solidFill>
              <a:latin typeface="DM Sa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679015" y="6499341"/>
            <a:ext cx="3204526" cy="1383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spc="79">
                <a:solidFill>
                  <a:srgbClr val="000000"/>
                </a:solidFill>
                <a:latin typeface="Montserrat Ultra-Bold"/>
              </a:rPr>
              <a:t>Gắn nhãn cho lá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69572" y="6499341"/>
            <a:ext cx="3204526" cy="67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u="none" strike="noStrike" spc="79">
                <a:solidFill>
                  <a:srgbClr val="000000"/>
                </a:solidFill>
                <a:latin typeface="Montserrat Ultra-Bold"/>
              </a:rPr>
              <a:t>Dự đoán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660129" y="6500753"/>
            <a:ext cx="3204526" cy="1383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u="none" strike="noStrike" spc="79">
                <a:solidFill>
                  <a:srgbClr val="000000"/>
                </a:solidFill>
                <a:latin typeface="Montserrat Ultra-Bold"/>
              </a:rPr>
              <a:t>Đánh giá mô hình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244436" y="461804"/>
            <a:ext cx="12271686" cy="1019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en-US" sz="5987" spc="-353">
                <a:solidFill>
                  <a:srgbClr val="000000"/>
                </a:solidFill>
                <a:latin typeface="Montserrat Ultra-Bold Italics"/>
              </a:rPr>
              <a:t>CÂY QUYẾT ĐỊNH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471747"/>
            <a:ext cx="18288000" cy="9343505"/>
          </a:xfrm>
          <a:custGeom>
            <a:avLst/>
            <a:gdLst/>
            <a:ahLst/>
            <a:cxnLst/>
            <a:rect l="l" t="t" r="r" b="b"/>
            <a:pathLst>
              <a:path w="18288000" h="9343505">
                <a:moveTo>
                  <a:pt x="18288000" y="0"/>
                </a:moveTo>
                <a:lnTo>
                  <a:pt x="0" y="0"/>
                </a:lnTo>
                <a:lnTo>
                  <a:pt x="0" y="9343506"/>
                </a:lnTo>
                <a:lnTo>
                  <a:pt x="18288000" y="9343506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10087">
            <a:off x="1028665" y="6130773"/>
            <a:ext cx="16230670" cy="0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25484" y="6809379"/>
            <a:ext cx="4113110" cy="2903329"/>
            <a:chOff x="0" y="0"/>
            <a:chExt cx="1500474" cy="10591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006465" y="2702647"/>
            <a:ext cx="4113110" cy="2903329"/>
            <a:chOff x="0" y="0"/>
            <a:chExt cx="1500474" cy="10591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68426" y="2702647"/>
            <a:ext cx="4113110" cy="2903329"/>
            <a:chOff x="0" y="0"/>
            <a:chExt cx="1500474" cy="10591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87445" y="6809379"/>
            <a:ext cx="4113110" cy="2903329"/>
            <a:chOff x="0" y="0"/>
            <a:chExt cx="1500474" cy="10591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538703" y="5711249"/>
            <a:ext cx="886672" cy="886672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249406" y="6809379"/>
            <a:ext cx="4113110" cy="2903329"/>
            <a:chOff x="0" y="0"/>
            <a:chExt cx="1500474" cy="105914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925484" y="2146609"/>
            <a:ext cx="1971199" cy="2007702"/>
          </a:xfrm>
          <a:custGeom>
            <a:avLst/>
            <a:gdLst/>
            <a:ahLst/>
            <a:cxnLst/>
            <a:rect l="l" t="t" r="r" b="b"/>
            <a:pathLst>
              <a:path w="1971199" h="2007702">
                <a:moveTo>
                  <a:pt x="0" y="0"/>
                </a:moveTo>
                <a:lnTo>
                  <a:pt x="1971199" y="0"/>
                </a:lnTo>
                <a:lnTo>
                  <a:pt x="1971199" y="2007703"/>
                </a:lnTo>
                <a:lnTo>
                  <a:pt x="0" y="2007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5561652" y="1510881"/>
            <a:ext cx="1579438" cy="1608687"/>
          </a:xfrm>
          <a:custGeom>
            <a:avLst/>
            <a:gdLst/>
            <a:ahLst/>
            <a:cxnLst/>
            <a:rect l="l" t="t" r="r" b="b"/>
            <a:pathLst>
              <a:path w="1579438" h="1608687">
                <a:moveTo>
                  <a:pt x="0" y="0"/>
                </a:moveTo>
                <a:lnTo>
                  <a:pt x="1579438" y="0"/>
                </a:lnTo>
                <a:lnTo>
                  <a:pt x="1579438" y="1608687"/>
                </a:lnTo>
                <a:lnTo>
                  <a:pt x="0" y="1608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6864399" y="4316564"/>
            <a:ext cx="646089" cy="658053"/>
          </a:xfrm>
          <a:custGeom>
            <a:avLst/>
            <a:gdLst/>
            <a:ahLst/>
            <a:cxnLst/>
            <a:rect l="l" t="t" r="r" b="b"/>
            <a:pathLst>
              <a:path w="646089" h="658053">
                <a:moveTo>
                  <a:pt x="0" y="0"/>
                </a:moveTo>
                <a:lnTo>
                  <a:pt x="646088" y="0"/>
                </a:lnTo>
                <a:lnTo>
                  <a:pt x="646088" y="658054"/>
                </a:lnTo>
                <a:lnTo>
                  <a:pt x="0" y="65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2134937" y="1143000"/>
            <a:ext cx="14018125" cy="64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>
                <a:solidFill>
                  <a:srgbClr val="263F6B"/>
                </a:solidFill>
                <a:latin typeface="Montserrat Ultra-Bold Italics"/>
              </a:rPr>
              <a:t>MÔ TẢ ĐỀ TÀI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6122" y="7319914"/>
            <a:ext cx="3241123" cy="194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Danh sách </a:t>
            </a:r>
          </a:p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người dùng</a:t>
            </a:r>
          </a:p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Facebook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42458" y="3165299"/>
            <a:ext cx="3241123" cy="194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Lựa chọn </a:t>
            </a:r>
          </a:p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mô hình </a:t>
            </a:r>
          </a:p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phân lớp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04419" y="2836687"/>
            <a:ext cx="3241123" cy="260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Hiển thị </a:t>
            </a:r>
          </a:p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danh sách </a:t>
            </a:r>
          </a:p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người dùng</a:t>
            </a:r>
          </a:p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phù hợp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523439" y="7648526"/>
            <a:ext cx="3241123" cy="129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Huấn luyện </a:t>
            </a:r>
          </a:p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và dự đoán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85399" y="6991301"/>
            <a:ext cx="3241123" cy="260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Đánh giá </a:t>
            </a:r>
          </a:p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các mô hình</a:t>
            </a:r>
          </a:p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với nhau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16967" y="5635158"/>
            <a:ext cx="2130144" cy="9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5"/>
              </a:lnSpc>
            </a:pPr>
            <a:r>
              <a:rPr lang="en-US" sz="5071" spc="101">
                <a:solidFill>
                  <a:srgbClr val="FFFFFF"/>
                </a:solidFill>
                <a:latin typeface="Montserrat"/>
              </a:rPr>
              <a:t>1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1740997" y="5769898"/>
            <a:ext cx="886672" cy="886672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619684" y="5758874"/>
            <a:ext cx="886672" cy="886672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700664" y="5758874"/>
            <a:ext cx="886672" cy="886672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862625" y="5758874"/>
            <a:ext cx="886672" cy="886672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4997947" y="5682783"/>
            <a:ext cx="2130144" cy="9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5"/>
              </a:lnSpc>
            </a:pPr>
            <a:r>
              <a:rPr lang="en-US" sz="5071" spc="101">
                <a:solidFill>
                  <a:srgbClr val="FFFFFF"/>
                </a:solidFill>
                <a:latin typeface="Montserrat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078928" y="5682783"/>
            <a:ext cx="2130144" cy="9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5"/>
              </a:lnSpc>
            </a:pPr>
            <a:r>
              <a:rPr lang="en-US" sz="5071" spc="101">
                <a:solidFill>
                  <a:srgbClr val="FFFFFF"/>
                </a:solidFill>
                <a:latin typeface="Montserrat"/>
              </a:rPr>
              <a:t>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119261" y="5730299"/>
            <a:ext cx="2130144" cy="9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5"/>
              </a:lnSpc>
            </a:pPr>
            <a:r>
              <a:rPr lang="en-US" sz="5071" spc="101" dirty="0">
                <a:solidFill>
                  <a:srgbClr val="FFFFFF"/>
                </a:solidFill>
                <a:latin typeface="Montserrat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242553" y="5692417"/>
            <a:ext cx="2130144" cy="9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5"/>
              </a:lnSpc>
            </a:pPr>
            <a:r>
              <a:rPr lang="en-US" sz="5071" spc="101">
                <a:solidFill>
                  <a:srgbClr val="FFFFFF"/>
                </a:solidFill>
                <a:latin typeface="Montserrat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56AE7585-7422-8C18-E24C-EA6E0C1D9BF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252471" y="-2013941"/>
            <a:ext cx="16230600" cy="162306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64006" y="464325"/>
            <a:ext cx="12008422" cy="1200837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9591" r="-295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6168884" y="9673331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4727837"/>
            <a:ext cx="7095936" cy="411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50"/>
              </a:lnSpc>
            </a:pPr>
            <a:r>
              <a:rPr lang="en-US" sz="5000" spc="100">
                <a:solidFill>
                  <a:srgbClr val="212423"/>
                </a:solidFill>
                <a:latin typeface="Montserrat"/>
              </a:rPr>
              <a:t>Cài đặt Neo4J để lưu trữ dữ liệu của người dùng Facebook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3399" y="1568223"/>
            <a:ext cx="7630607" cy="3450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30"/>
              </a:lnSpc>
            </a:pPr>
            <a:r>
              <a:rPr lang="vi-VN" sz="6500" spc="130" dirty="0">
                <a:solidFill>
                  <a:srgbClr val="212423"/>
                </a:solidFill>
                <a:latin typeface="Montserrat Bold Italics"/>
              </a:rPr>
              <a:t>TRIỂN KHAI</a:t>
            </a:r>
          </a:p>
          <a:p>
            <a:pPr algn="l">
              <a:lnSpc>
                <a:spcPts val="9230"/>
              </a:lnSpc>
            </a:pPr>
            <a:r>
              <a:rPr lang="vi-VN" sz="6500" spc="130" dirty="0">
                <a:solidFill>
                  <a:srgbClr val="212423"/>
                </a:solidFill>
                <a:latin typeface="Montserrat Bold Italics"/>
              </a:rPr>
              <a:t>DỮ LIỆU</a:t>
            </a:r>
            <a:endParaRPr lang="en-US" sz="6500" spc="130" dirty="0">
              <a:solidFill>
                <a:srgbClr val="212423"/>
              </a:solidFill>
              <a:latin typeface="Montserrat Bold Italics"/>
            </a:endParaRPr>
          </a:p>
          <a:p>
            <a:pPr algn="l">
              <a:lnSpc>
                <a:spcPts val="9230"/>
              </a:lnSpc>
            </a:pPr>
            <a:endParaRPr lang="en-US" sz="6500" spc="130" dirty="0">
              <a:solidFill>
                <a:srgbClr val="212423"/>
              </a:solidFill>
              <a:latin typeface="Montserrat Bold Itali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71575"/>
            <a:ext cx="15040403" cy="1057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0"/>
              </a:lnSpc>
            </a:pPr>
            <a:r>
              <a:rPr lang="en-US" sz="7900" spc="-466">
                <a:solidFill>
                  <a:srgbClr val="FFFFFF"/>
                </a:solidFill>
                <a:latin typeface="Montserrat Ultra-Bold Italics"/>
              </a:rPr>
              <a:t>CÀI ĐẶT DỮ LIỆU TRÊN NEO4J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982739"/>
            <a:ext cx="4045998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89">
                <a:solidFill>
                  <a:srgbClr val="FFFFFF"/>
                </a:solidFill>
                <a:latin typeface="Montserrat Ultra-Bold"/>
              </a:rPr>
              <a:t>Nạp dữ liệu vào cơ sở dữ liệu đồ thị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21001" y="5982739"/>
            <a:ext cx="4045998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89">
                <a:solidFill>
                  <a:srgbClr val="FFFFFF"/>
                </a:solidFill>
                <a:latin typeface="Montserrat Ultra-Bold"/>
              </a:rPr>
              <a:t>Khởi tạo các Node người dùng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13302" y="5982739"/>
            <a:ext cx="4045998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89">
                <a:solidFill>
                  <a:srgbClr val="FFFFFF"/>
                </a:solidFill>
                <a:latin typeface="Montserrat Ultra-Bold"/>
              </a:rPr>
              <a:t>Khởi tạo các mối quan hệ giữa các người dùng </a:t>
            </a:r>
          </a:p>
        </p:txBody>
      </p:sp>
      <p:sp>
        <p:nvSpPr>
          <p:cNvPr id="6" name="AutoShape 6"/>
          <p:cNvSpPr/>
          <p:nvPr/>
        </p:nvSpPr>
        <p:spPr>
          <a:xfrm>
            <a:off x="10136045" y="4723994"/>
            <a:ext cx="4180354" cy="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151955" y="3750999"/>
            <a:ext cx="1984090" cy="1984090"/>
            <a:chOff x="0" y="0"/>
            <a:chExt cx="2645454" cy="2645454"/>
          </a:xfrm>
        </p:grpSpPr>
        <p:grpSp>
          <p:nvGrpSpPr>
            <p:cNvPr id="8" name="Group 8"/>
            <p:cNvGrpSpPr/>
            <p:nvPr/>
          </p:nvGrpSpPr>
          <p:grpSpPr>
            <a:xfrm>
              <a:off x="306266" y="306266"/>
              <a:ext cx="2032921" cy="2032921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73737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82625" y="182625"/>
              <a:ext cx="2280203" cy="2280203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73737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0"/>
              <a:ext cx="2645454" cy="2645454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FFCE0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394146" y="914210"/>
              <a:ext cx="1857162" cy="912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 spc="100">
                  <a:solidFill>
                    <a:srgbClr val="FFFFFF"/>
                  </a:solidFill>
                  <a:latin typeface="Montserrat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59654" y="3750999"/>
            <a:ext cx="1984090" cy="1984090"/>
            <a:chOff x="0" y="0"/>
            <a:chExt cx="2645454" cy="2645454"/>
          </a:xfrm>
        </p:grpSpPr>
        <p:grpSp>
          <p:nvGrpSpPr>
            <p:cNvPr id="19" name="Group 19"/>
            <p:cNvGrpSpPr/>
            <p:nvPr/>
          </p:nvGrpSpPr>
          <p:grpSpPr>
            <a:xfrm>
              <a:off x="306266" y="306266"/>
              <a:ext cx="2032921" cy="2032921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73737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82625" y="182625"/>
              <a:ext cx="2280203" cy="2280203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73737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0"/>
              <a:ext cx="2645454" cy="2645454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FFCE0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94146" y="944385"/>
              <a:ext cx="1857162" cy="912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 spc="100">
                  <a:solidFill>
                    <a:srgbClr val="FFFFFF"/>
                  </a:solidFill>
                  <a:latin typeface="Montserrat"/>
                </a:rPr>
                <a:t>01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244256" y="3750999"/>
            <a:ext cx="1984090" cy="1984090"/>
            <a:chOff x="0" y="0"/>
            <a:chExt cx="2645454" cy="2645454"/>
          </a:xfrm>
        </p:grpSpPr>
        <p:grpSp>
          <p:nvGrpSpPr>
            <p:cNvPr id="30" name="Group 30"/>
            <p:cNvGrpSpPr/>
            <p:nvPr/>
          </p:nvGrpSpPr>
          <p:grpSpPr>
            <a:xfrm>
              <a:off x="306266" y="306266"/>
              <a:ext cx="2032921" cy="2032921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73737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82625" y="182625"/>
              <a:ext cx="2280203" cy="2280203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73737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0"/>
              <a:ext cx="2645454" cy="2645454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FFCE0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400991" y="914210"/>
              <a:ext cx="1857162" cy="912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 spc="100">
                  <a:solidFill>
                    <a:srgbClr val="FFFFFF"/>
                  </a:solidFill>
                  <a:latin typeface="Montserrat"/>
                </a:rPr>
                <a:t>03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>
            <a:off x="3971601" y="4723994"/>
            <a:ext cx="4180354" cy="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1" name="AutoShape 41"/>
          <p:cNvSpPr/>
          <p:nvPr/>
        </p:nvSpPr>
        <p:spPr>
          <a:xfrm rot="-10800000">
            <a:off x="1028700" y="2384326"/>
            <a:ext cx="4627174" cy="0"/>
          </a:xfrm>
          <a:prstGeom prst="line">
            <a:avLst/>
          </a:prstGeom>
          <a:ln w="1905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FAF336FC-02E5-F5B2-E9FE-BB65537757A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2"/>
          <p:cNvGrpSpPr/>
          <p:nvPr/>
        </p:nvGrpSpPr>
        <p:grpSpPr>
          <a:xfrm>
            <a:off x="8226383" y="336309"/>
            <a:ext cx="9474198" cy="9614383"/>
            <a:chOff x="0" y="0"/>
            <a:chExt cx="6257412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57412" cy="6350000"/>
            </a:xfrm>
            <a:custGeom>
              <a:avLst/>
              <a:gdLst/>
              <a:ahLst/>
              <a:cxnLst/>
              <a:rect l="l" t="t" r="r" b="b"/>
              <a:pathLst>
                <a:path w="6257412" h="6350000">
                  <a:moveTo>
                    <a:pt x="3128706" y="0"/>
                  </a:moveTo>
                  <a:cubicBezTo>
                    <a:pt x="4856521" y="0"/>
                    <a:pt x="6257412" y="1421130"/>
                    <a:pt x="6257412" y="3175000"/>
                  </a:cubicBezTo>
                  <a:cubicBezTo>
                    <a:pt x="6257412" y="4928870"/>
                    <a:pt x="4856521" y="6350000"/>
                    <a:pt x="3128706" y="6350000"/>
                  </a:cubicBezTo>
                  <a:cubicBezTo>
                    <a:pt x="1400891" y="6350000"/>
                    <a:pt x="0" y="4928870"/>
                    <a:pt x="0" y="3175000"/>
                  </a:cubicBezTo>
                  <a:cubicBezTo>
                    <a:pt x="0" y="1421130"/>
                    <a:pt x="1400891" y="0"/>
                    <a:pt x="3128706" y="0"/>
                  </a:cubicBezTo>
                  <a:close/>
                </a:path>
              </a:pathLst>
            </a:custGeom>
            <a:blipFill>
              <a:blip r:embed="rId3"/>
              <a:stretch>
                <a:fillRect t="-5995" b="-72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352195" y="1958839"/>
            <a:ext cx="6103598" cy="471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5000" spc="100">
                <a:solidFill>
                  <a:srgbClr val="000000"/>
                </a:solidFill>
                <a:latin typeface="Montserrat Bold Italics"/>
              </a:rPr>
              <a:t>Cơ sở dữ liệu đồ thị của mạng xã hội Facebook sau khi khởi tạo xong dữ liệu</a:t>
            </a:r>
          </a:p>
        </p:txBody>
      </p:sp>
      <p:sp>
        <p:nvSpPr>
          <p:cNvPr id="5" name="AutoShape 5"/>
          <p:cNvSpPr/>
          <p:nvPr/>
        </p:nvSpPr>
        <p:spPr>
          <a:xfrm>
            <a:off x="1352195" y="7048061"/>
            <a:ext cx="127863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1140B9D2-B129-D396-A939-66AF9E5F5F2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021107" y="-1885674"/>
            <a:ext cx="16230600" cy="162306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30028" y="410455"/>
            <a:ext cx="12008422" cy="1200837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2957" r="-429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6168884" y="9673331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72166" y="3963035"/>
            <a:ext cx="5787612" cy="411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50"/>
              </a:lnSpc>
            </a:pPr>
            <a:r>
              <a:rPr lang="en-US" sz="5000" spc="100">
                <a:solidFill>
                  <a:srgbClr val="212423"/>
                </a:solidFill>
                <a:latin typeface="Montserrat"/>
              </a:rPr>
              <a:t>Cài đặt các thư viện cần thiết cho chương trình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2166" y="1491263"/>
            <a:ext cx="7762234" cy="2270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30"/>
              </a:lnSpc>
            </a:pPr>
            <a:r>
              <a:rPr lang="vi-VN" sz="6500" spc="130" dirty="0">
                <a:solidFill>
                  <a:srgbClr val="212423"/>
                </a:solidFill>
                <a:latin typeface="Montserrat Bold Italics"/>
              </a:rPr>
              <a:t>DEMO CHƯƠNG TRÌNH</a:t>
            </a:r>
            <a:endParaRPr lang="en-US" sz="6500" spc="130" dirty="0">
              <a:solidFill>
                <a:srgbClr val="212423"/>
              </a:solidFill>
              <a:latin typeface="Montserrat Bold Itali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13A6ACAB-8377-7DD9-EC14-900AC3B3C22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7200" y="3162300"/>
            <a:ext cx="3505200" cy="3152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vi-VN" sz="5987" spc="-353">
                <a:solidFill>
                  <a:srgbClr val="000000"/>
                </a:solidFill>
                <a:latin typeface="Montserrat Ultra-Bold Italics"/>
              </a:rPr>
              <a:t>CHƯƠNG TRÌNH CƠ BẢN</a:t>
            </a:r>
            <a:endParaRPr lang="en-US" sz="5987" spc="-353" dirty="0">
              <a:solidFill>
                <a:srgbClr val="000000"/>
              </a:solidFill>
              <a:latin typeface="Montserrat Ultra-Bold Itali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F67070B-7C26-24FF-2D1E-678554B31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6"/>
          <a:stretch/>
        </p:blipFill>
        <p:spPr bwMode="auto">
          <a:xfrm>
            <a:off x="4267200" y="302365"/>
            <a:ext cx="13794002" cy="96822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17304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56F389F3-9210-0BC8-A293-33EA6465E74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447520" y="1951661"/>
            <a:ext cx="3505200" cy="6383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vi-VN" sz="5987" spc="-353" dirty="0">
                <a:solidFill>
                  <a:srgbClr val="000000"/>
                </a:solidFill>
                <a:latin typeface="Montserrat Ultra-Bold Italics"/>
              </a:rPr>
              <a:t>GIAO DIỆN</a:t>
            </a:r>
          </a:p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vi-VN" sz="5987" spc="-353" dirty="0">
                <a:solidFill>
                  <a:srgbClr val="000000"/>
                </a:solidFill>
                <a:latin typeface="Montserrat Ultra-Bold Italics"/>
              </a:rPr>
              <a:t>SAU KHI CHẠY “TÌM BẠN”</a:t>
            </a:r>
            <a:endParaRPr lang="en-US" sz="5987" spc="-353" dirty="0">
              <a:solidFill>
                <a:srgbClr val="000000"/>
              </a:solidFill>
              <a:latin typeface="Montserrat Ultra-Bold Itali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594FD7-3E84-6E66-B02A-FA181D735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302361"/>
            <a:ext cx="13850790" cy="96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87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7020778">
            <a:off x="2141868" y="493189"/>
            <a:ext cx="16230600" cy="10441156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7020778">
            <a:off x="-5049109" y="1478136"/>
            <a:ext cx="16230600" cy="10441156"/>
          </a:xfrm>
          <a:prstGeom prst="rect">
            <a:avLst/>
          </a:prstGeom>
          <a:solidFill>
            <a:srgbClr val="263F6B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04747" y="4796226"/>
            <a:ext cx="14466264" cy="4206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20"/>
              </a:lnSpc>
            </a:pP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ỨNG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DỤNG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MÔ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HÌNH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PHÂN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LỚP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ĐỂ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DỰ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ĐOÁN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LIÊN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KẾT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TRÊN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MẠNG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XÃ</a:t>
            </a:r>
            <a:r>
              <a:rPr lang="en-US" sz="8000" spc="120" dirty="0">
                <a:solidFill>
                  <a:srgbClr val="FFFFFF"/>
                </a:solidFill>
                <a:latin typeface="Montserrat Bold Italics"/>
              </a:rPr>
              <a:t> </a:t>
            </a:r>
            <a:r>
              <a:rPr lang="en-US" sz="8000" spc="120" dirty="0" err="1">
                <a:solidFill>
                  <a:srgbClr val="FFFFFF"/>
                </a:solidFill>
                <a:latin typeface="Montserrat Bold Italics"/>
              </a:rPr>
              <a:t>HỘI</a:t>
            </a:r>
            <a:endParaRPr lang="en-US" sz="8000" spc="120" dirty="0">
              <a:solidFill>
                <a:srgbClr val="FFFFFF"/>
              </a:solidFill>
              <a:latin typeface="Montserrat Bold Itali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630927" y="9468895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47652" y="4372665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-3154186" y="2999501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1403131" y="1333240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274464" y="2090288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972644" y="700407"/>
            <a:ext cx="2790255" cy="2798814"/>
          </a:xfrm>
          <a:custGeom>
            <a:avLst/>
            <a:gdLst/>
            <a:ahLst/>
            <a:cxnLst/>
            <a:rect l="l" t="t" r="r" b="b"/>
            <a:pathLst>
              <a:path w="2790255" h="2798814">
                <a:moveTo>
                  <a:pt x="0" y="0"/>
                </a:moveTo>
                <a:lnTo>
                  <a:pt x="2790254" y="0"/>
                </a:lnTo>
                <a:lnTo>
                  <a:pt x="2790254" y="2798813"/>
                </a:lnTo>
                <a:lnTo>
                  <a:pt x="0" y="2798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42D01D21-8DB2-8CCC-747A-A97626C01CE4}"/>
              </a:ext>
            </a:extLst>
          </p:cNvPr>
          <p:cNvSpPr txBox="1"/>
          <p:nvPr/>
        </p:nvSpPr>
        <p:spPr>
          <a:xfrm>
            <a:off x="-239332" y="0"/>
            <a:ext cx="14466264" cy="2215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381"/>
              </a:lnSpc>
            </a:pPr>
            <a:r>
              <a:rPr lang="en-US" sz="6000" spc="-584" dirty="0">
                <a:solidFill>
                  <a:srgbClr val="FFFFFF"/>
                </a:solidFill>
                <a:latin typeface="Montserrat Ultra-Bold Italics"/>
              </a:rPr>
              <a:t> </a:t>
            </a:r>
            <a:r>
              <a:rPr lang="vi-VN" sz="6000" spc="-584" dirty="0">
                <a:solidFill>
                  <a:srgbClr val="FFFFFF"/>
                </a:solidFill>
                <a:latin typeface="Montserrat Ultra-Bold Italics"/>
              </a:rPr>
              <a:t>ĐẠI HỌC NHA TRANG</a:t>
            </a:r>
            <a:endParaRPr lang="en-US" sz="6000" spc="-584" dirty="0">
              <a:solidFill>
                <a:srgbClr val="FFFFFF"/>
              </a:solidFill>
              <a:latin typeface="Montserrat Ultra-Bold Italics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09FFDFC1-AAF4-CF0F-E503-1E30BB5E0E0B}"/>
              </a:ext>
            </a:extLst>
          </p:cNvPr>
          <p:cNvSpPr txBox="1"/>
          <p:nvPr/>
        </p:nvSpPr>
        <p:spPr>
          <a:xfrm>
            <a:off x="123946" y="903267"/>
            <a:ext cx="14466264" cy="2120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381"/>
              </a:lnSpc>
            </a:pPr>
            <a:r>
              <a:rPr lang="vi-VN" sz="5000" spc="-584" dirty="0">
                <a:solidFill>
                  <a:srgbClr val="FFFFFF"/>
                </a:solidFill>
                <a:latin typeface="Montserrat Ultra-Bold Italics"/>
              </a:rPr>
              <a:t>KHOA CÔNG NGHỆ THÔNG TIN</a:t>
            </a:r>
            <a:endParaRPr lang="en-US" sz="5000" spc="-584" dirty="0">
              <a:solidFill>
                <a:srgbClr val="FFFFFF"/>
              </a:solidFill>
              <a:latin typeface="Montserrat Ultra-Bold Italics"/>
            </a:endParaRPr>
          </a:p>
        </p:txBody>
      </p:sp>
    </p:spTree>
    <p:extLst>
      <p:ext uri="{BB962C8B-B14F-4D97-AF65-F5344CB8AC3E}">
        <p14:creationId xmlns:p14="http://schemas.microsoft.com/office/powerpoint/2010/main" val="3533426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E54C9380-3548-5E2C-2628-3C6518F1EE8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81000" y="1951661"/>
            <a:ext cx="3505200" cy="6383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vi-VN" sz="5987" spc="-353" dirty="0">
                <a:solidFill>
                  <a:srgbClr val="000000"/>
                </a:solidFill>
                <a:latin typeface="Montserrat Ultra-Bold Italics"/>
              </a:rPr>
              <a:t>GIAO DIỆN KHI CHẠY “IN KẾT QUẢ VÀO EXCEL”</a:t>
            </a:r>
            <a:endParaRPr lang="en-US" sz="5987" spc="-353" dirty="0">
              <a:solidFill>
                <a:srgbClr val="000000"/>
              </a:solidFill>
              <a:latin typeface="Montserrat Ultra-Bold Italic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DAF9A8D-39EB-04FE-4B6D-ACC9F9B78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02363"/>
            <a:ext cx="13912223" cy="96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17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CF9372F1-9ECA-A062-73F1-6A81B89C907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774983" y="3154948"/>
            <a:ext cx="38444430" cy="7132052"/>
          </a:xfrm>
          <a:custGeom>
            <a:avLst/>
            <a:gdLst/>
            <a:ahLst/>
            <a:cxnLst/>
            <a:rect l="l" t="t" r="r" b="b"/>
            <a:pathLst>
              <a:path w="38444430" h="7132052">
                <a:moveTo>
                  <a:pt x="0" y="0"/>
                </a:moveTo>
                <a:lnTo>
                  <a:pt x="38444430" y="0"/>
                </a:lnTo>
                <a:lnTo>
                  <a:pt x="38444430" y="7132052"/>
                </a:lnTo>
                <a:lnTo>
                  <a:pt x="0" y="7132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244436" y="461804"/>
            <a:ext cx="12271686" cy="207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en-US" sz="5987" spc="-353">
                <a:solidFill>
                  <a:srgbClr val="000000"/>
                </a:solidFill>
                <a:latin typeface="Montserrat Ultra-Bold Italics"/>
              </a:rPr>
              <a:t>KẾT QUẢ SAU KHI XUẤT RA EXCEL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058DB6FC-2EAB-5B47-F5DB-0A78643CD72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244436" y="461804"/>
            <a:ext cx="12271686" cy="997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en-US" sz="5987" spc="-353" dirty="0" err="1">
                <a:solidFill>
                  <a:srgbClr val="000000"/>
                </a:solidFill>
                <a:latin typeface="Montserrat Ultra-Bold Italics"/>
              </a:rPr>
              <a:t>KẾT</a:t>
            </a:r>
            <a:r>
              <a:rPr lang="en-US" sz="5987" spc="-353" dirty="0">
                <a:solidFill>
                  <a:srgbClr val="000000"/>
                </a:solidFill>
                <a:latin typeface="Montserrat Ultra-Bold Italics"/>
              </a:rPr>
              <a:t> </a:t>
            </a:r>
            <a:r>
              <a:rPr lang="en-US" sz="5987" spc="-353" dirty="0" err="1">
                <a:solidFill>
                  <a:srgbClr val="000000"/>
                </a:solidFill>
                <a:latin typeface="Montserrat Ultra-Bold Italics"/>
              </a:rPr>
              <a:t>QUẢ</a:t>
            </a:r>
            <a:r>
              <a:rPr lang="en-US" sz="5987" spc="-353" dirty="0">
                <a:solidFill>
                  <a:srgbClr val="000000"/>
                </a:solidFill>
                <a:latin typeface="Montserrat Ultra-Bold Italics"/>
              </a:rPr>
              <a:t> </a:t>
            </a:r>
            <a:r>
              <a:rPr lang="vi-VN" sz="5987" spc="-353" dirty="0">
                <a:solidFill>
                  <a:srgbClr val="000000"/>
                </a:solidFill>
                <a:latin typeface="Montserrat Ultra-Bold Italics"/>
              </a:rPr>
              <a:t>ĐƯỢC IN TRONG EXCEL</a:t>
            </a:r>
            <a:endParaRPr lang="en-US" sz="5987" spc="-353" dirty="0">
              <a:solidFill>
                <a:srgbClr val="000000"/>
              </a:solidFill>
              <a:latin typeface="Montserrat Ultra-Bold Itali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C152B6B-83AD-AC86-91F0-FEB9ED88D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8" y="1866900"/>
            <a:ext cx="17735943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76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E5C557EC-0F00-98E4-16BA-341ECD0FDD4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447520" y="1951661"/>
            <a:ext cx="3505200" cy="7460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vi-VN" sz="5987" spc="-353" dirty="0">
                <a:solidFill>
                  <a:srgbClr val="000000"/>
                </a:solidFill>
                <a:latin typeface="Montserrat Ultra-Bold Italics"/>
              </a:rPr>
              <a:t>GIAO DIỆN</a:t>
            </a:r>
          </a:p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vi-VN" sz="5987" spc="-353" dirty="0">
                <a:solidFill>
                  <a:srgbClr val="000000"/>
                </a:solidFill>
                <a:latin typeface="Montserrat Ultra-Bold Italics"/>
              </a:rPr>
              <a:t>BÁO LỖI “IN  KẾT QUẢ VÀO EXCEL”</a:t>
            </a:r>
            <a:endParaRPr lang="en-US" sz="5987" spc="-353" dirty="0">
              <a:solidFill>
                <a:srgbClr val="000000"/>
              </a:solidFill>
              <a:latin typeface="Montserrat Ultra-Bold Italic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B72F316-3908-C626-024E-7784B84EA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82" y="302365"/>
            <a:ext cx="13956438" cy="96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61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209564" y="-1962634"/>
            <a:ext cx="16230600" cy="162306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38836" y="1028700"/>
            <a:ext cx="12008422" cy="1200837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1569" r="-120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29574" y="4546871"/>
            <a:ext cx="8709370" cy="5560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79501" lvl="1" indent="-539750" algn="l">
              <a:lnSpc>
                <a:spcPts val="11250"/>
              </a:lnSpc>
              <a:buFont typeface="Arial"/>
              <a:buChar char="•"/>
            </a:pPr>
            <a:r>
              <a:rPr lang="en-US" sz="4000" spc="100" dirty="0" err="1">
                <a:solidFill>
                  <a:srgbClr val="212423"/>
                </a:solidFill>
                <a:latin typeface="Montserrat"/>
              </a:rPr>
              <a:t>Tiêu</a:t>
            </a:r>
            <a:r>
              <a:rPr lang="en-US" sz="4000" spc="10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000" spc="100" dirty="0" err="1">
                <a:solidFill>
                  <a:srgbClr val="212423"/>
                </a:solidFill>
                <a:latin typeface="Montserrat"/>
              </a:rPr>
              <a:t>chí</a:t>
            </a:r>
            <a:r>
              <a:rPr lang="en-US" sz="4000" spc="10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000" spc="100" dirty="0" err="1">
                <a:solidFill>
                  <a:srgbClr val="212423"/>
                </a:solidFill>
                <a:latin typeface="Montserrat"/>
              </a:rPr>
              <a:t>đánh</a:t>
            </a:r>
            <a:r>
              <a:rPr lang="en-US" sz="4000" spc="10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000" spc="100" dirty="0" err="1">
                <a:solidFill>
                  <a:srgbClr val="212423"/>
                </a:solidFill>
                <a:latin typeface="Montserrat"/>
              </a:rPr>
              <a:t>giá</a:t>
            </a:r>
            <a:r>
              <a:rPr lang="vi-VN" sz="4000" spc="100" dirty="0">
                <a:solidFill>
                  <a:srgbClr val="212423"/>
                </a:solidFill>
                <a:latin typeface="Montserrat"/>
              </a:rPr>
              <a:t> (độ chính xác, độ bao phủ, hệ số F1)</a:t>
            </a:r>
          </a:p>
          <a:p>
            <a:pPr marL="1079501" lvl="1" indent="-539750">
              <a:lnSpc>
                <a:spcPts val="11250"/>
              </a:lnSpc>
              <a:buFont typeface="Arial"/>
              <a:buChar char="•"/>
            </a:pPr>
            <a:r>
              <a:rPr lang="en-US" sz="4000" spc="100" dirty="0" err="1">
                <a:solidFill>
                  <a:srgbClr val="212423"/>
                </a:solidFill>
                <a:latin typeface="Montserrat"/>
              </a:rPr>
              <a:t>Thời</a:t>
            </a:r>
            <a:r>
              <a:rPr lang="en-US" sz="4000" spc="10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000" spc="100" dirty="0" err="1">
                <a:solidFill>
                  <a:srgbClr val="212423"/>
                </a:solidFill>
                <a:latin typeface="Montserrat"/>
              </a:rPr>
              <a:t>gian</a:t>
            </a:r>
            <a:r>
              <a:rPr lang="en-US" sz="4000" spc="10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000" spc="100" dirty="0" err="1">
                <a:solidFill>
                  <a:srgbClr val="212423"/>
                </a:solidFill>
                <a:latin typeface="Montserrat"/>
              </a:rPr>
              <a:t>xử</a:t>
            </a:r>
            <a:r>
              <a:rPr lang="en-US" sz="4000" spc="10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4000" spc="100" dirty="0" err="1">
                <a:solidFill>
                  <a:srgbClr val="212423"/>
                </a:solidFill>
                <a:latin typeface="Montserrat"/>
              </a:rPr>
              <a:t>lý</a:t>
            </a:r>
            <a:r>
              <a:rPr lang="vi-VN" sz="4000" spc="100" dirty="0">
                <a:solidFill>
                  <a:srgbClr val="212423"/>
                </a:solidFill>
                <a:latin typeface="Montserrat"/>
              </a:rPr>
              <a:t> (thời gian huấn luyện và dự đoán)</a:t>
            </a:r>
          </a:p>
        </p:txBody>
      </p:sp>
      <p:sp>
        <p:nvSpPr>
          <p:cNvPr id="8" name="Freeform 8"/>
          <p:cNvSpPr/>
          <p:nvPr/>
        </p:nvSpPr>
        <p:spPr>
          <a:xfrm>
            <a:off x="15476242" y="885242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1505101"/>
            <a:ext cx="7091237" cy="464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30"/>
              </a:lnSpc>
            </a:pPr>
            <a:r>
              <a:rPr lang="en-US" sz="6500" spc="130" dirty="0" err="1">
                <a:solidFill>
                  <a:srgbClr val="212423"/>
                </a:solidFill>
                <a:latin typeface="Montserrat Bold Italics"/>
              </a:rPr>
              <a:t>Đánh</a:t>
            </a:r>
            <a:r>
              <a:rPr lang="en-US" sz="6500" spc="130" dirty="0">
                <a:solidFill>
                  <a:srgbClr val="212423"/>
                </a:solidFill>
                <a:latin typeface="Montserrat Bold Italics"/>
              </a:rPr>
              <a:t> </a:t>
            </a:r>
            <a:r>
              <a:rPr lang="en-US" sz="6500" spc="130" dirty="0" err="1">
                <a:solidFill>
                  <a:srgbClr val="212423"/>
                </a:solidFill>
                <a:latin typeface="Montserrat Bold Italics"/>
              </a:rPr>
              <a:t>giá</a:t>
            </a:r>
            <a:r>
              <a:rPr lang="en-US" sz="6500" spc="130" dirty="0">
                <a:solidFill>
                  <a:srgbClr val="212423"/>
                </a:solidFill>
                <a:latin typeface="Montserrat Bold Italics"/>
              </a:rPr>
              <a:t> </a:t>
            </a:r>
            <a:r>
              <a:rPr lang="en-US" sz="6500" spc="130" dirty="0" err="1">
                <a:solidFill>
                  <a:srgbClr val="212423"/>
                </a:solidFill>
                <a:latin typeface="Montserrat Bold Italics"/>
              </a:rPr>
              <a:t>các</a:t>
            </a:r>
            <a:r>
              <a:rPr lang="en-US" sz="6500" spc="130" dirty="0">
                <a:solidFill>
                  <a:srgbClr val="212423"/>
                </a:solidFill>
                <a:latin typeface="Montserrat Bold Italics"/>
              </a:rPr>
              <a:t> </a:t>
            </a:r>
            <a:r>
              <a:rPr lang="en-US" sz="6500" spc="130" dirty="0" err="1">
                <a:solidFill>
                  <a:srgbClr val="212423"/>
                </a:solidFill>
                <a:latin typeface="Montserrat Bold Italics"/>
              </a:rPr>
              <a:t>mô</a:t>
            </a:r>
            <a:r>
              <a:rPr lang="en-US" sz="6500" spc="130" dirty="0">
                <a:solidFill>
                  <a:srgbClr val="212423"/>
                </a:solidFill>
                <a:latin typeface="Montserrat Bold Italics"/>
              </a:rPr>
              <a:t> </a:t>
            </a:r>
            <a:r>
              <a:rPr lang="en-US" sz="6500" spc="130" dirty="0" err="1">
                <a:solidFill>
                  <a:srgbClr val="212423"/>
                </a:solidFill>
                <a:latin typeface="Montserrat Bold Italics"/>
              </a:rPr>
              <a:t>hình</a:t>
            </a:r>
            <a:r>
              <a:rPr lang="en-US" sz="6500" spc="130" dirty="0">
                <a:solidFill>
                  <a:srgbClr val="212423"/>
                </a:solidFill>
                <a:latin typeface="Montserrat Bold Italics"/>
              </a:rPr>
              <a:t> </a:t>
            </a:r>
            <a:r>
              <a:rPr lang="en-US" sz="6500" spc="130" dirty="0" err="1">
                <a:solidFill>
                  <a:srgbClr val="212423"/>
                </a:solidFill>
                <a:latin typeface="Montserrat Bold Italics"/>
              </a:rPr>
              <a:t>phân</a:t>
            </a:r>
            <a:r>
              <a:rPr lang="en-US" sz="6500" spc="130" dirty="0">
                <a:solidFill>
                  <a:srgbClr val="212423"/>
                </a:solidFill>
                <a:latin typeface="Montserrat Bold Italics"/>
              </a:rPr>
              <a:t> </a:t>
            </a:r>
            <a:r>
              <a:rPr lang="en-US" sz="6500" spc="130" dirty="0" err="1">
                <a:solidFill>
                  <a:srgbClr val="212423"/>
                </a:solidFill>
                <a:latin typeface="Montserrat Bold Italics"/>
              </a:rPr>
              <a:t>lớp</a:t>
            </a:r>
            <a:r>
              <a:rPr lang="en-US" sz="6500" spc="130" dirty="0">
                <a:solidFill>
                  <a:srgbClr val="212423"/>
                </a:solidFill>
                <a:latin typeface="Montserrat Bold Italics"/>
              </a:rPr>
              <a:t> </a:t>
            </a:r>
            <a:r>
              <a:rPr lang="en-US" sz="6500" spc="130" dirty="0" err="1">
                <a:solidFill>
                  <a:srgbClr val="212423"/>
                </a:solidFill>
                <a:latin typeface="Montserrat Bold Italics"/>
              </a:rPr>
              <a:t>với</a:t>
            </a:r>
            <a:r>
              <a:rPr lang="en-US" sz="6500" spc="130" dirty="0">
                <a:solidFill>
                  <a:srgbClr val="212423"/>
                </a:solidFill>
                <a:latin typeface="Montserrat Bold Italics"/>
              </a:rPr>
              <a:t> </a:t>
            </a:r>
            <a:r>
              <a:rPr lang="en-US" sz="6500" spc="130" dirty="0" err="1">
                <a:solidFill>
                  <a:srgbClr val="212423"/>
                </a:solidFill>
                <a:latin typeface="Montserrat Bold Italics"/>
              </a:rPr>
              <a:t>nhau</a:t>
            </a:r>
            <a:r>
              <a:rPr lang="en-US" sz="6500" spc="130" dirty="0">
                <a:solidFill>
                  <a:srgbClr val="212423"/>
                </a:solidFill>
                <a:latin typeface="Montserrat Bold Italics"/>
              </a:rPr>
              <a:t> </a:t>
            </a:r>
          </a:p>
          <a:p>
            <a:pPr algn="l">
              <a:lnSpc>
                <a:spcPts val="9230"/>
              </a:lnSpc>
            </a:pPr>
            <a:endParaRPr lang="en-US" sz="6500" spc="130" dirty="0">
              <a:solidFill>
                <a:srgbClr val="212423"/>
              </a:solidFill>
              <a:latin typeface="Montserrat Bold Itali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6448" y="1652009"/>
            <a:ext cx="633433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615"/>
              </a:lnSpc>
              <a:spcBef>
                <a:spcPct val="0"/>
              </a:spcBef>
            </a:pPr>
            <a:r>
              <a:rPr lang="en-US" sz="6346" spc="-374" dirty="0" err="1">
                <a:solidFill>
                  <a:srgbClr val="FFFFFF"/>
                </a:solidFill>
                <a:latin typeface="Montserrat Ultra-Bold Italics"/>
              </a:rPr>
              <a:t>ĐỘ</a:t>
            </a:r>
            <a:r>
              <a:rPr lang="en-US" sz="6346" spc="-374" dirty="0">
                <a:solidFill>
                  <a:srgbClr val="FFFFFF"/>
                </a:solidFill>
                <a:latin typeface="Montserrat Ultra-Bold Italics"/>
              </a:rPr>
              <a:t> </a:t>
            </a:r>
            <a:r>
              <a:rPr lang="en-US" sz="6346" spc="-374" dirty="0" err="1">
                <a:solidFill>
                  <a:srgbClr val="FFFFFF"/>
                </a:solidFill>
                <a:latin typeface="Montserrat Ultra-Bold Italics"/>
              </a:rPr>
              <a:t>CHÍNH</a:t>
            </a:r>
            <a:r>
              <a:rPr lang="en-US" sz="6346" spc="-374" dirty="0">
                <a:solidFill>
                  <a:srgbClr val="FFFFFF"/>
                </a:solidFill>
                <a:latin typeface="Montserrat Ultra-Bold Italics"/>
              </a:rPr>
              <a:t> </a:t>
            </a:r>
            <a:r>
              <a:rPr lang="en-US" sz="6346" spc="-374" dirty="0" err="1">
                <a:solidFill>
                  <a:srgbClr val="FFFFFF"/>
                </a:solidFill>
                <a:latin typeface="Montserrat Ultra-Bold Italics"/>
              </a:rPr>
              <a:t>XÁC</a:t>
            </a:r>
            <a:endParaRPr lang="en-US" sz="6346" spc="-374" dirty="0">
              <a:solidFill>
                <a:srgbClr val="FFFFFF"/>
              </a:solidFill>
              <a:latin typeface="Montserrat Ultra-Bold Itali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7463159" y="416690"/>
            <a:ext cx="10396392" cy="9453620"/>
            <a:chOff x="0" y="0"/>
            <a:chExt cx="3946291" cy="35884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46291" cy="3588431"/>
            </a:xfrm>
            <a:custGeom>
              <a:avLst/>
              <a:gdLst/>
              <a:ahLst/>
              <a:cxnLst/>
              <a:rect l="l" t="t" r="r" b="b"/>
              <a:pathLst>
                <a:path w="3946291" h="3588431">
                  <a:moveTo>
                    <a:pt x="0" y="0"/>
                  </a:moveTo>
                  <a:lnTo>
                    <a:pt x="3946291" y="0"/>
                  </a:lnTo>
                  <a:lnTo>
                    <a:pt x="3946291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946291" cy="362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500155" y="7089617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28448" y="2677065"/>
            <a:ext cx="7095936" cy="439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Trong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đó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:</a:t>
            </a:r>
          </a:p>
          <a:p>
            <a:pPr marL="863599" lvl="1" indent="-431800" algn="l">
              <a:lnSpc>
                <a:spcPts val="8999"/>
              </a:lnSpc>
              <a:buFont typeface="Arial"/>
              <a:buChar char="•"/>
            </a:pP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(1)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với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tỉ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lệ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dữ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liệu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là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8:2</a:t>
            </a:r>
          </a:p>
          <a:p>
            <a:pPr marL="863599" lvl="1" indent="-431800" algn="l">
              <a:lnSpc>
                <a:spcPts val="8999"/>
              </a:lnSpc>
              <a:buFont typeface="Arial"/>
              <a:buChar char="•"/>
            </a:pP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(2)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với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tỉ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lệ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dữ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liệu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là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5:5</a:t>
            </a:r>
          </a:p>
          <a:p>
            <a:pPr marL="863599" lvl="1" indent="-431800" algn="l">
              <a:lnSpc>
                <a:spcPts val="8999"/>
              </a:lnSpc>
              <a:buFont typeface="Arial"/>
              <a:buChar char="•"/>
            </a:pP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(3)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với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tỉ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lệ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dữ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liệu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là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2:8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5866EEC1-076C-C838-D764-61FD92C406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2054157"/>
              </p:ext>
            </p:extLst>
          </p:nvPr>
        </p:nvGraphicFramePr>
        <p:xfrm>
          <a:off x="7463160" y="416690"/>
          <a:ext cx="10396392" cy="9453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8528" y="1376148"/>
            <a:ext cx="5668574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615"/>
              </a:lnSpc>
              <a:spcBef>
                <a:spcPct val="0"/>
              </a:spcBef>
            </a:pPr>
            <a:r>
              <a:rPr lang="en-US" sz="6346" spc="-374" dirty="0" err="1">
                <a:solidFill>
                  <a:srgbClr val="FFFFFF"/>
                </a:solidFill>
                <a:latin typeface="Montserrat Ultra-Bold Italics"/>
              </a:rPr>
              <a:t>ĐỘ</a:t>
            </a:r>
            <a:r>
              <a:rPr lang="en-US" sz="6346" spc="-374" dirty="0">
                <a:solidFill>
                  <a:srgbClr val="FFFFFF"/>
                </a:solidFill>
                <a:latin typeface="Montserrat Ultra-Bold Italics"/>
              </a:rPr>
              <a:t> </a:t>
            </a:r>
            <a:r>
              <a:rPr lang="vi-VN" sz="6346" spc="-374" dirty="0">
                <a:solidFill>
                  <a:srgbClr val="FFFFFF"/>
                </a:solidFill>
                <a:latin typeface="Montserrat Ultra-Bold Italics"/>
              </a:rPr>
              <a:t>BAO PHỦ</a:t>
            </a:r>
            <a:endParaRPr lang="en-US" sz="6346" spc="-374" dirty="0">
              <a:solidFill>
                <a:srgbClr val="FFFFFF"/>
              </a:solidFill>
              <a:latin typeface="Montserrat Ultra-Bold Itali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7463159" y="416690"/>
            <a:ext cx="10396392" cy="9453620"/>
            <a:chOff x="0" y="0"/>
            <a:chExt cx="3946291" cy="35884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46291" cy="3588431"/>
            </a:xfrm>
            <a:custGeom>
              <a:avLst/>
              <a:gdLst/>
              <a:ahLst/>
              <a:cxnLst/>
              <a:rect l="l" t="t" r="r" b="b"/>
              <a:pathLst>
                <a:path w="3946291" h="3588431">
                  <a:moveTo>
                    <a:pt x="0" y="0"/>
                  </a:moveTo>
                  <a:lnTo>
                    <a:pt x="3946291" y="0"/>
                  </a:lnTo>
                  <a:lnTo>
                    <a:pt x="3946291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946291" cy="362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500155" y="7089617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55649" y="2562225"/>
            <a:ext cx="7095936" cy="439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Trong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đó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:</a:t>
            </a:r>
          </a:p>
          <a:p>
            <a:pPr marL="863599" lvl="1" indent="-431800" algn="l">
              <a:lnSpc>
                <a:spcPts val="8999"/>
              </a:lnSpc>
              <a:buFont typeface="Arial"/>
              <a:buChar char="•"/>
            </a:pP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(1)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với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tỉ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lệ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dữ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liệu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là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8:2</a:t>
            </a:r>
          </a:p>
          <a:p>
            <a:pPr marL="863599" lvl="1" indent="-431800" algn="l">
              <a:lnSpc>
                <a:spcPts val="8999"/>
              </a:lnSpc>
              <a:buFont typeface="Arial"/>
              <a:buChar char="•"/>
            </a:pP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(2)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với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tỉ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lệ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dữ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liệu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là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5:5</a:t>
            </a:r>
          </a:p>
          <a:p>
            <a:pPr marL="863599" lvl="1" indent="-431800" algn="l">
              <a:lnSpc>
                <a:spcPts val="8999"/>
              </a:lnSpc>
              <a:buFont typeface="Arial"/>
              <a:buChar char="•"/>
            </a:pP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(3)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với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tỉ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lệ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dữ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liệu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999" spc="79" dirty="0" err="1">
                <a:solidFill>
                  <a:srgbClr val="FFFFFF"/>
                </a:solidFill>
                <a:latin typeface="Montserrat"/>
              </a:rPr>
              <a:t>là</a:t>
            </a:r>
            <a:r>
              <a:rPr lang="en-US" sz="3999" spc="79" dirty="0">
                <a:solidFill>
                  <a:srgbClr val="FFFFFF"/>
                </a:solidFill>
                <a:latin typeface="Montserrat"/>
              </a:rPr>
              <a:t> 2:8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AC26647-DC65-A929-4AC8-DCFD283952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9172958"/>
              </p:ext>
            </p:extLst>
          </p:nvPr>
        </p:nvGraphicFramePr>
        <p:xfrm>
          <a:off x="7463159" y="416690"/>
          <a:ext cx="10396392" cy="9453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051131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5260" y="1376148"/>
            <a:ext cx="4796714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15"/>
              </a:lnSpc>
              <a:spcBef>
                <a:spcPct val="0"/>
              </a:spcBef>
            </a:pPr>
            <a:r>
              <a:rPr lang="vi-VN" sz="6346" spc="-374" dirty="0">
                <a:solidFill>
                  <a:srgbClr val="FFFFFF"/>
                </a:solidFill>
                <a:latin typeface="Montserrat Ultra-Bold Italics"/>
              </a:rPr>
              <a:t>HỆ SỐ F1</a:t>
            </a:r>
            <a:endParaRPr lang="en-US" sz="6346" spc="-374" dirty="0">
              <a:solidFill>
                <a:srgbClr val="FFFFFF"/>
              </a:solidFill>
              <a:latin typeface="Montserrat Ultra-Bold Itali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7463159" y="416690"/>
            <a:ext cx="10396392" cy="9453620"/>
            <a:chOff x="0" y="0"/>
            <a:chExt cx="3946291" cy="35884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46291" cy="3588431"/>
            </a:xfrm>
            <a:custGeom>
              <a:avLst/>
              <a:gdLst/>
              <a:ahLst/>
              <a:cxnLst/>
              <a:rect l="l" t="t" r="r" b="b"/>
              <a:pathLst>
                <a:path w="3946291" h="3588431">
                  <a:moveTo>
                    <a:pt x="0" y="0"/>
                  </a:moveTo>
                  <a:lnTo>
                    <a:pt x="3946291" y="0"/>
                  </a:lnTo>
                  <a:lnTo>
                    <a:pt x="3946291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946291" cy="362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500155" y="7089617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55649" y="2562225"/>
            <a:ext cx="7095936" cy="439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Trong đó:</a:t>
            </a:r>
          </a:p>
          <a:p>
            <a:pPr marL="863599" lvl="1" indent="-431800" algn="l">
              <a:lnSpc>
                <a:spcPts val="8999"/>
              </a:lnSpc>
              <a:buFont typeface="Arial"/>
              <a:buChar char="•"/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(1) với tỉ lệ dữ liệu là 8:2</a:t>
            </a:r>
          </a:p>
          <a:p>
            <a:pPr marL="863599" lvl="1" indent="-431800" algn="l">
              <a:lnSpc>
                <a:spcPts val="8999"/>
              </a:lnSpc>
              <a:buFont typeface="Arial"/>
              <a:buChar char="•"/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(2) với tỉ lệ dữ liệu là 5:5</a:t>
            </a:r>
          </a:p>
          <a:p>
            <a:pPr marL="863599" lvl="1" indent="-431800" algn="l">
              <a:lnSpc>
                <a:spcPts val="8999"/>
              </a:lnSpc>
              <a:buFont typeface="Arial"/>
              <a:buChar char="•"/>
            </a:pPr>
            <a:r>
              <a:rPr lang="en-US" sz="3999" spc="79">
                <a:solidFill>
                  <a:srgbClr val="FFFFFF"/>
                </a:solidFill>
                <a:latin typeface="Montserrat"/>
              </a:rPr>
              <a:t>(3) với tỉ lệ dữ liệu là 2:8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5866EEC1-076C-C838-D764-61FD92C406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043566"/>
              </p:ext>
            </p:extLst>
          </p:nvPr>
        </p:nvGraphicFramePr>
        <p:xfrm>
          <a:off x="7463160" y="416690"/>
          <a:ext cx="10396392" cy="9453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71471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52600" y="-36741"/>
            <a:ext cx="9386423" cy="10316121"/>
            <a:chOff x="0" y="0"/>
            <a:chExt cx="2472144" cy="27170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2144" cy="2717003"/>
            </a:xfrm>
            <a:custGeom>
              <a:avLst/>
              <a:gdLst/>
              <a:ahLst/>
              <a:cxnLst/>
              <a:rect l="l" t="t" r="r" b="b"/>
              <a:pathLst>
                <a:path w="2472144" h="2717003">
                  <a:moveTo>
                    <a:pt x="0" y="0"/>
                  </a:moveTo>
                  <a:lnTo>
                    <a:pt x="2472144" y="0"/>
                  </a:lnTo>
                  <a:lnTo>
                    <a:pt x="2472144" y="2717003"/>
                  </a:lnTo>
                  <a:lnTo>
                    <a:pt x="0" y="2717003"/>
                  </a:lnTo>
                  <a:close/>
                </a:path>
              </a:pathLst>
            </a:custGeom>
            <a:solidFill>
              <a:srgbClr val="41B8D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72144" cy="27551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4329437" y="4559663"/>
            <a:ext cx="9212958" cy="9109312"/>
          </a:xfrm>
          <a:custGeom>
            <a:avLst/>
            <a:gdLst/>
            <a:ahLst/>
            <a:cxnLst/>
            <a:rect l="l" t="t" r="r" b="b"/>
            <a:pathLst>
              <a:path w="9212958" h="9109312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7042" y="1152669"/>
            <a:ext cx="6265883" cy="222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85"/>
              </a:lnSpc>
              <a:spcBef>
                <a:spcPct val="0"/>
              </a:spcBef>
            </a:pPr>
            <a:r>
              <a:rPr lang="vi-VN" sz="6417" spc="-378" dirty="0">
                <a:solidFill>
                  <a:srgbClr val="000000"/>
                </a:solidFill>
                <a:latin typeface="Montserrat Ultra-Bold Italics"/>
              </a:rPr>
              <a:t>THỜI GIAN HUẤN LUYỆN</a:t>
            </a:r>
            <a:endParaRPr lang="en-US" sz="6417" spc="-378" dirty="0">
              <a:solidFill>
                <a:srgbClr val="000000"/>
              </a:solidFill>
              <a:latin typeface="Montserrat Ultra-Bold Italics"/>
            </a:endParaRPr>
          </a:p>
        </p:txBody>
      </p:sp>
      <p:sp>
        <p:nvSpPr>
          <p:cNvPr id="23" name="Freeform 23"/>
          <p:cNvSpPr/>
          <p:nvPr/>
        </p:nvSpPr>
        <p:spPr>
          <a:xfrm rot="-5400000">
            <a:off x="4508581" y="-576860"/>
            <a:ext cx="6544563" cy="3211121"/>
          </a:xfrm>
          <a:custGeom>
            <a:avLst/>
            <a:gdLst/>
            <a:ahLst/>
            <a:cxnLst/>
            <a:rect l="l" t="t" r="r" b="b"/>
            <a:pathLst>
              <a:path w="6544563" h="3211121">
                <a:moveTo>
                  <a:pt x="0" y="0"/>
                </a:moveTo>
                <a:lnTo>
                  <a:pt x="6544563" y="0"/>
                </a:lnTo>
                <a:lnTo>
                  <a:pt x="6544563" y="3211120"/>
                </a:lnTo>
                <a:lnTo>
                  <a:pt x="0" y="3211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10151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00F5BD65-9A87-B5ED-E586-BA3BE7B2677C}"/>
              </a:ext>
            </a:extLst>
          </p:cNvPr>
          <p:cNvSpPr txBox="1"/>
          <p:nvPr/>
        </p:nvSpPr>
        <p:spPr>
          <a:xfrm>
            <a:off x="292282" y="3583393"/>
            <a:ext cx="7095936" cy="4454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3999" spc="79" dirty="0">
                <a:latin typeface="Montserrat"/>
              </a:rPr>
              <a:t>Trong </a:t>
            </a:r>
            <a:r>
              <a:rPr lang="en-US" sz="3999" spc="79" dirty="0" err="1">
                <a:latin typeface="Montserrat"/>
              </a:rPr>
              <a:t>đó</a:t>
            </a:r>
            <a:r>
              <a:rPr lang="en-US" sz="3999" spc="79" dirty="0">
                <a:latin typeface="Montserrat"/>
              </a:rPr>
              <a:t>:</a:t>
            </a:r>
          </a:p>
          <a:p>
            <a:pPr marL="863599" lvl="1" indent="-431800" algn="l">
              <a:lnSpc>
                <a:spcPts val="8999"/>
              </a:lnSpc>
              <a:buFont typeface="Arial"/>
              <a:buChar char="•"/>
            </a:pPr>
            <a:r>
              <a:rPr lang="en-US" sz="3999" spc="79" dirty="0">
                <a:latin typeface="Montserrat"/>
              </a:rPr>
              <a:t>(1) </a:t>
            </a:r>
            <a:r>
              <a:rPr lang="en-US" sz="3999" spc="79" dirty="0" err="1">
                <a:latin typeface="Montserrat"/>
              </a:rPr>
              <a:t>với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tỉ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lệ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dữ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liệu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là</a:t>
            </a:r>
            <a:r>
              <a:rPr lang="en-US" sz="3999" spc="79" dirty="0">
                <a:latin typeface="Montserrat"/>
              </a:rPr>
              <a:t> 8:2</a:t>
            </a:r>
          </a:p>
          <a:p>
            <a:pPr marL="863599" lvl="1" indent="-431800" algn="l">
              <a:lnSpc>
                <a:spcPts val="8999"/>
              </a:lnSpc>
              <a:buFont typeface="Arial"/>
              <a:buChar char="•"/>
            </a:pPr>
            <a:r>
              <a:rPr lang="en-US" sz="3999" spc="79" dirty="0">
                <a:latin typeface="Montserrat"/>
              </a:rPr>
              <a:t>(2) </a:t>
            </a:r>
            <a:r>
              <a:rPr lang="en-US" sz="3999" spc="79" dirty="0" err="1">
                <a:latin typeface="Montserrat"/>
              </a:rPr>
              <a:t>với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tỉ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lệ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dữ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liệu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là</a:t>
            </a:r>
            <a:r>
              <a:rPr lang="en-US" sz="3999" spc="79" dirty="0">
                <a:latin typeface="Montserrat"/>
              </a:rPr>
              <a:t> 5:5</a:t>
            </a:r>
          </a:p>
          <a:p>
            <a:pPr marL="863599" lvl="1" indent="-431800" algn="l">
              <a:lnSpc>
                <a:spcPts val="8999"/>
              </a:lnSpc>
              <a:buFont typeface="Arial"/>
              <a:buChar char="•"/>
            </a:pPr>
            <a:r>
              <a:rPr lang="en-US" sz="3999" spc="79" dirty="0">
                <a:latin typeface="Montserrat"/>
              </a:rPr>
              <a:t>(3) </a:t>
            </a:r>
            <a:r>
              <a:rPr lang="en-US" sz="3999" spc="79" dirty="0" err="1">
                <a:latin typeface="Montserrat"/>
              </a:rPr>
              <a:t>với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tỉ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lệ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dữ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liệu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là</a:t>
            </a:r>
            <a:r>
              <a:rPr lang="en-US" sz="3999" spc="79" dirty="0">
                <a:latin typeface="Montserrat"/>
              </a:rPr>
              <a:t> 2:8</a:t>
            </a: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20283360-83E8-1A06-F37B-1E0129886E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4125911"/>
              </p:ext>
            </p:extLst>
          </p:nvPr>
        </p:nvGraphicFramePr>
        <p:xfrm>
          <a:off x="7865832" y="247184"/>
          <a:ext cx="10345968" cy="9849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31950" y="-303441"/>
            <a:ext cx="9386423" cy="10316121"/>
            <a:chOff x="0" y="0"/>
            <a:chExt cx="2472144" cy="27170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2144" cy="2717003"/>
            </a:xfrm>
            <a:custGeom>
              <a:avLst/>
              <a:gdLst/>
              <a:ahLst/>
              <a:cxnLst/>
              <a:rect l="l" t="t" r="r" b="b"/>
              <a:pathLst>
                <a:path w="2472144" h="2717003">
                  <a:moveTo>
                    <a:pt x="0" y="0"/>
                  </a:moveTo>
                  <a:lnTo>
                    <a:pt x="2472144" y="0"/>
                  </a:lnTo>
                  <a:lnTo>
                    <a:pt x="2472144" y="2717003"/>
                  </a:lnTo>
                  <a:lnTo>
                    <a:pt x="0" y="2717003"/>
                  </a:lnTo>
                  <a:close/>
                </a:path>
              </a:pathLst>
            </a:custGeom>
            <a:solidFill>
              <a:srgbClr val="41B8D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72144" cy="27551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4329437" y="4559663"/>
            <a:ext cx="9212958" cy="9109312"/>
          </a:xfrm>
          <a:custGeom>
            <a:avLst/>
            <a:gdLst/>
            <a:ahLst/>
            <a:cxnLst/>
            <a:rect l="l" t="t" r="r" b="b"/>
            <a:pathLst>
              <a:path w="9212958" h="9109312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3196" y="1152669"/>
            <a:ext cx="6265883" cy="222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85"/>
              </a:lnSpc>
              <a:spcBef>
                <a:spcPct val="0"/>
              </a:spcBef>
            </a:pPr>
            <a:r>
              <a:rPr lang="vi-VN" sz="6417" spc="-378" dirty="0">
                <a:solidFill>
                  <a:srgbClr val="000000"/>
                </a:solidFill>
                <a:latin typeface="Montserrat Ultra-Bold Italics"/>
              </a:rPr>
              <a:t>THỜI GIAN </a:t>
            </a:r>
          </a:p>
          <a:p>
            <a:pPr marL="0" lvl="0" indent="0" algn="l">
              <a:lnSpc>
                <a:spcPts val="8985"/>
              </a:lnSpc>
              <a:spcBef>
                <a:spcPct val="0"/>
              </a:spcBef>
            </a:pPr>
            <a:r>
              <a:rPr lang="vi-VN" sz="6417" spc="-378" dirty="0">
                <a:solidFill>
                  <a:srgbClr val="000000"/>
                </a:solidFill>
                <a:latin typeface="Montserrat Ultra-Bold Italics"/>
              </a:rPr>
              <a:t>DỰ ĐOÁN</a:t>
            </a:r>
            <a:endParaRPr lang="en-US" sz="6417" spc="-378" dirty="0">
              <a:solidFill>
                <a:srgbClr val="000000"/>
              </a:solidFill>
              <a:latin typeface="Montserrat Ultra-Bold Italics"/>
            </a:endParaRPr>
          </a:p>
        </p:txBody>
      </p:sp>
      <p:sp>
        <p:nvSpPr>
          <p:cNvPr id="23" name="Freeform 23"/>
          <p:cNvSpPr/>
          <p:nvPr/>
        </p:nvSpPr>
        <p:spPr>
          <a:xfrm rot="-5400000">
            <a:off x="4508581" y="-576860"/>
            <a:ext cx="6544563" cy="3211121"/>
          </a:xfrm>
          <a:custGeom>
            <a:avLst/>
            <a:gdLst/>
            <a:ahLst/>
            <a:cxnLst/>
            <a:rect l="l" t="t" r="r" b="b"/>
            <a:pathLst>
              <a:path w="6544563" h="3211121">
                <a:moveTo>
                  <a:pt x="0" y="0"/>
                </a:moveTo>
                <a:lnTo>
                  <a:pt x="6544563" y="0"/>
                </a:lnTo>
                <a:lnTo>
                  <a:pt x="6544563" y="3211120"/>
                </a:lnTo>
                <a:lnTo>
                  <a:pt x="0" y="3211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10151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00F5BD65-9A87-B5ED-E586-BA3BE7B2677C}"/>
              </a:ext>
            </a:extLst>
          </p:cNvPr>
          <p:cNvSpPr txBox="1"/>
          <p:nvPr/>
        </p:nvSpPr>
        <p:spPr>
          <a:xfrm>
            <a:off x="343196" y="3695700"/>
            <a:ext cx="7095936" cy="4454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3999" spc="79" dirty="0">
                <a:latin typeface="Montserrat"/>
              </a:rPr>
              <a:t>Trong </a:t>
            </a:r>
            <a:r>
              <a:rPr lang="en-US" sz="3999" spc="79" dirty="0" err="1">
                <a:latin typeface="Montserrat"/>
              </a:rPr>
              <a:t>đó</a:t>
            </a:r>
            <a:r>
              <a:rPr lang="en-US" sz="3999" spc="79" dirty="0">
                <a:latin typeface="Montserrat"/>
              </a:rPr>
              <a:t>:</a:t>
            </a:r>
          </a:p>
          <a:p>
            <a:pPr marL="863599" lvl="1" indent="-431800" algn="l">
              <a:lnSpc>
                <a:spcPts val="8999"/>
              </a:lnSpc>
              <a:buFont typeface="Arial"/>
              <a:buChar char="•"/>
            </a:pPr>
            <a:r>
              <a:rPr lang="en-US" sz="3999" spc="79" dirty="0">
                <a:latin typeface="Montserrat"/>
              </a:rPr>
              <a:t>(1) </a:t>
            </a:r>
            <a:r>
              <a:rPr lang="en-US" sz="3999" spc="79" dirty="0" err="1">
                <a:latin typeface="Montserrat"/>
              </a:rPr>
              <a:t>với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tỉ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lệ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dữ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liệu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là</a:t>
            </a:r>
            <a:r>
              <a:rPr lang="en-US" sz="3999" spc="79" dirty="0">
                <a:latin typeface="Montserrat"/>
              </a:rPr>
              <a:t> 8:2</a:t>
            </a:r>
          </a:p>
          <a:p>
            <a:pPr marL="863599" lvl="1" indent="-431800" algn="l">
              <a:lnSpc>
                <a:spcPts val="8999"/>
              </a:lnSpc>
              <a:buFont typeface="Arial"/>
              <a:buChar char="•"/>
            </a:pPr>
            <a:r>
              <a:rPr lang="en-US" sz="3999" spc="79" dirty="0">
                <a:latin typeface="Montserrat"/>
              </a:rPr>
              <a:t>(2) </a:t>
            </a:r>
            <a:r>
              <a:rPr lang="en-US" sz="3999" spc="79" dirty="0" err="1">
                <a:latin typeface="Montserrat"/>
              </a:rPr>
              <a:t>với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tỉ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lệ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dữ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liệu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là</a:t>
            </a:r>
            <a:r>
              <a:rPr lang="en-US" sz="3999" spc="79" dirty="0">
                <a:latin typeface="Montserrat"/>
              </a:rPr>
              <a:t> 5:5</a:t>
            </a:r>
          </a:p>
          <a:p>
            <a:pPr marL="863599" lvl="1" indent="-431800" algn="l">
              <a:lnSpc>
                <a:spcPts val="8999"/>
              </a:lnSpc>
              <a:buFont typeface="Arial"/>
              <a:buChar char="•"/>
            </a:pPr>
            <a:r>
              <a:rPr lang="en-US" sz="3999" spc="79" dirty="0">
                <a:latin typeface="Montserrat"/>
              </a:rPr>
              <a:t>(3) </a:t>
            </a:r>
            <a:r>
              <a:rPr lang="en-US" sz="3999" spc="79" dirty="0" err="1">
                <a:latin typeface="Montserrat"/>
              </a:rPr>
              <a:t>với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tỉ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lệ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dữ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liệu</a:t>
            </a:r>
            <a:r>
              <a:rPr lang="en-US" sz="3999" spc="79" dirty="0">
                <a:latin typeface="Montserrat"/>
              </a:rPr>
              <a:t> </a:t>
            </a:r>
            <a:r>
              <a:rPr lang="en-US" sz="3999" spc="79" dirty="0" err="1">
                <a:latin typeface="Montserrat"/>
              </a:rPr>
              <a:t>là</a:t>
            </a:r>
            <a:r>
              <a:rPr lang="en-US" sz="3999" spc="79" dirty="0">
                <a:latin typeface="Montserrat"/>
              </a:rPr>
              <a:t> 2:8</a:t>
            </a: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20283360-83E8-1A06-F37B-1E0129886E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7801860"/>
              </p:ext>
            </p:extLst>
          </p:nvPr>
        </p:nvGraphicFramePr>
        <p:xfrm>
          <a:off x="8053623" y="52814"/>
          <a:ext cx="10234377" cy="9959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12098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980992" y="2362975"/>
            <a:ext cx="1956906" cy="9072957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6CE5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14137" y="368980"/>
            <a:ext cx="11059726" cy="1670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02"/>
              </a:lnSpc>
            </a:pPr>
            <a:r>
              <a:rPr lang="en-US" sz="9856" spc="-581">
                <a:solidFill>
                  <a:srgbClr val="FFFFFF"/>
                </a:solidFill>
                <a:latin typeface="Montserrat Ultra-Bold Italics"/>
              </a:rPr>
              <a:t>NỘI DUNG CHÍNH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1576498" y="442514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6"/>
                </a:lnTo>
                <a:lnTo>
                  <a:pt x="0" y="268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304655" y="2600095"/>
            <a:ext cx="1309581" cy="91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62"/>
              </a:lnSpc>
            </a:pPr>
            <a:r>
              <a:rPr lang="en-US" sz="5968" spc="119">
                <a:solidFill>
                  <a:srgbClr val="000000"/>
                </a:solidFill>
                <a:latin typeface="Montserrat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04655" y="3881966"/>
            <a:ext cx="1309581" cy="91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62"/>
              </a:lnSpc>
            </a:pPr>
            <a:r>
              <a:rPr lang="en-US" sz="5968" spc="119">
                <a:solidFill>
                  <a:srgbClr val="000000"/>
                </a:solidFill>
                <a:latin typeface="Montserrat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42983" y="5048771"/>
            <a:ext cx="1309581" cy="91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62"/>
              </a:lnSpc>
            </a:pPr>
            <a:r>
              <a:rPr lang="en-US" sz="5968" spc="119">
                <a:solidFill>
                  <a:srgbClr val="000000"/>
                </a:solidFill>
                <a:latin typeface="Montserrat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42983" y="6277656"/>
            <a:ext cx="1309581" cy="91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62"/>
              </a:lnSpc>
            </a:pPr>
            <a:r>
              <a:rPr lang="en-US" sz="5968" spc="119">
                <a:solidFill>
                  <a:srgbClr val="000000"/>
                </a:solidFill>
                <a:latin typeface="Montserrat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42983" y="7563691"/>
            <a:ext cx="1309581" cy="91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62"/>
              </a:lnSpc>
            </a:pPr>
            <a:r>
              <a:rPr lang="en-US" sz="5968" spc="119">
                <a:solidFill>
                  <a:srgbClr val="000000"/>
                </a:solidFill>
                <a:latin typeface="Montserrat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42983" y="8735426"/>
            <a:ext cx="1309581" cy="91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62"/>
              </a:lnSpc>
            </a:pPr>
            <a:r>
              <a:rPr lang="en-US" sz="5968" spc="119">
                <a:solidFill>
                  <a:srgbClr val="000000"/>
                </a:solidFill>
                <a:latin typeface="Montserrat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00068" y="2523895"/>
            <a:ext cx="809110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5000" spc="100">
                <a:solidFill>
                  <a:srgbClr val="FFFFFF"/>
                </a:solidFill>
                <a:latin typeface="Montserrat Ultra-Bold"/>
              </a:rPr>
              <a:t>Giới thiệu đề tài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00068" y="3805766"/>
            <a:ext cx="8490909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5000" spc="100">
                <a:solidFill>
                  <a:srgbClr val="FFFFFF"/>
                </a:solidFill>
                <a:latin typeface="Montserrat Ultra-Bold"/>
              </a:rPr>
              <a:t>Mô tả đề tài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00068" y="4972571"/>
            <a:ext cx="809110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vi-VN" sz="5000" spc="100" dirty="0">
                <a:solidFill>
                  <a:srgbClr val="FFFFFF"/>
                </a:solidFill>
                <a:latin typeface="Montserrat Ultra-Bold"/>
              </a:rPr>
              <a:t>Triển khai</a:t>
            </a:r>
            <a:r>
              <a:rPr lang="en-US" sz="5000" spc="100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vi-VN" sz="5000" spc="100" dirty="0">
                <a:solidFill>
                  <a:srgbClr val="FFFFFF"/>
                </a:solidFill>
                <a:latin typeface="Montserrat Ultra-Bold"/>
              </a:rPr>
              <a:t>dữ liệu</a:t>
            </a:r>
            <a:endParaRPr lang="en-US" sz="5000" spc="100" dirty="0">
              <a:solidFill>
                <a:srgbClr val="FFFFFF"/>
              </a:solidFill>
              <a:latin typeface="Montserrat Ultra-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238396" y="6201456"/>
            <a:ext cx="8490909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vi-VN" sz="5000" spc="100" dirty="0">
                <a:solidFill>
                  <a:srgbClr val="FFFFFF"/>
                </a:solidFill>
                <a:latin typeface="Montserrat Ultra-Bold"/>
              </a:rPr>
              <a:t>Demo</a:t>
            </a:r>
            <a:r>
              <a:rPr lang="en-US" sz="5000" spc="100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5000" spc="100" dirty="0" err="1">
                <a:solidFill>
                  <a:srgbClr val="FFFFFF"/>
                </a:solidFill>
                <a:latin typeface="Montserrat Ultra-Bold"/>
              </a:rPr>
              <a:t>chương</a:t>
            </a:r>
            <a:r>
              <a:rPr lang="en-US" sz="5000" spc="100" dirty="0">
                <a:solidFill>
                  <a:srgbClr val="FFFFFF"/>
                </a:solidFill>
                <a:latin typeface="Montserrat Ultra-Bold"/>
              </a:rPr>
              <a:t> </a:t>
            </a:r>
            <a:r>
              <a:rPr lang="en-US" sz="5000" spc="100" dirty="0" err="1">
                <a:solidFill>
                  <a:srgbClr val="FFFFFF"/>
                </a:solidFill>
                <a:latin typeface="Montserrat Ultra-Bold"/>
              </a:rPr>
              <a:t>trình</a:t>
            </a:r>
            <a:endParaRPr lang="en-US" sz="5000" spc="100" dirty="0">
              <a:solidFill>
                <a:srgbClr val="FFFFFF"/>
              </a:solidFill>
              <a:latin typeface="Montserrat Ultra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38396" y="7363506"/>
            <a:ext cx="8490909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5000" spc="100">
                <a:solidFill>
                  <a:srgbClr val="FFFFFF"/>
                </a:solidFill>
                <a:latin typeface="Montserrat Ultra-Bold"/>
              </a:rPr>
              <a:t>Đánh giá kết quả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8396" y="8353425"/>
            <a:ext cx="6269712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5000" spc="100">
                <a:solidFill>
                  <a:srgbClr val="FFFFFF"/>
                </a:solidFill>
                <a:latin typeface="Montserrat Ultra-Bold"/>
              </a:rPr>
              <a:t>Hạn chế và hướng phát triển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7863">
            <a:off x="-2185684" y="181296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8" y="0"/>
                </a:lnTo>
                <a:lnTo>
                  <a:pt x="21273218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378524" y="8918880"/>
            <a:ext cx="4880776" cy="516878"/>
          </a:xfrm>
          <a:custGeom>
            <a:avLst/>
            <a:gdLst/>
            <a:ahLst/>
            <a:cxnLst/>
            <a:rect l="l" t="t" r="r" b="b"/>
            <a:pathLst>
              <a:path w="4880776" h="516878">
                <a:moveTo>
                  <a:pt x="0" y="0"/>
                </a:moveTo>
                <a:lnTo>
                  <a:pt x="4880776" y="0"/>
                </a:lnTo>
                <a:lnTo>
                  <a:pt x="4880776" y="516878"/>
                </a:lnTo>
                <a:lnTo>
                  <a:pt x="0" y="5168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396073" y="4086047"/>
            <a:ext cx="4863227" cy="5602436"/>
            <a:chOff x="0" y="0"/>
            <a:chExt cx="1279723" cy="14742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474241"/>
            </a:xfrm>
            <a:custGeom>
              <a:avLst/>
              <a:gdLst/>
              <a:ahLst/>
              <a:cxnLst/>
              <a:rect l="l" t="t" r="r" b="b"/>
              <a:pathLst>
                <a:path w="1279723" h="1474241">
                  <a:moveTo>
                    <a:pt x="0" y="0"/>
                  </a:moveTo>
                  <a:lnTo>
                    <a:pt x="1279723" y="0"/>
                  </a:lnTo>
                  <a:lnTo>
                    <a:pt x="1279723" y="1474241"/>
                  </a:lnTo>
                  <a:lnTo>
                    <a:pt x="0" y="1474241"/>
                  </a:ln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79723" cy="153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696944" y="8918880"/>
            <a:ext cx="4880776" cy="516878"/>
          </a:xfrm>
          <a:custGeom>
            <a:avLst/>
            <a:gdLst/>
            <a:ahLst/>
            <a:cxnLst/>
            <a:rect l="l" t="t" r="r" b="b"/>
            <a:pathLst>
              <a:path w="4880776" h="516878">
                <a:moveTo>
                  <a:pt x="0" y="0"/>
                </a:moveTo>
                <a:lnTo>
                  <a:pt x="4880776" y="0"/>
                </a:lnTo>
                <a:lnTo>
                  <a:pt x="4880776" y="516878"/>
                </a:lnTo>
                <a:lnTo>
                  <a:pt x="0" y="5168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6714493" y="4086047"/>
            <a:ext cx="4863227" cy="5602436"/>
            <a:chOff x="0" y="0"/>
            <a:chExt cx="1279723" cy="14742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474241"/>
            </a:xfrm>
            <a:custGeom>
              <a:avLst/>
              <a:gdLst/>
              <a:ahLst/>
              <a:cxnLst/>
              <a:rect l="l" t="t" r="r" b="b"/>
              <a:pathLst>
                <a:path w="1279723" h="1474241">
                  <a:moveTo>
                    <a:pt x="0" y="0"/>
                  </a:moveTo>
                  <a:lnTo>
                    <a:pt x="1279723" y="0"/>
                  </a:lnTo>
                  <a:lnTo>
                    <a:pt x="1279723" y="1474241"/>
                  </a:lnTo>
                  <a:lnTo>
                    <a:pt x="0" y="1474241"/>
                  </a:ln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79723" cy="153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14888" y="8918880"/>
            <a:ext cx="4880776" cy="516878"/>
          </a:xfrm>
          <a:custGeom>
            <a:avLst/>
            <a:gdLst/>
            <a:ahLst/>
            <a:cxnLst/>
            <a:rect l="l" t="t" r="r" b="b"/>
            <a:pathLst>
              <a:path w="4880776" h="516878">
                <a:moveTo>
                  <a:pt x="0" y="0"/>
                </a:moveTo>
                <a:lnTo>
                  <a:pt x="4880775" y="0"/>
                </a:lnTo>
                <a:lnTo>
                  <a:pt x="4880775" y="516878"/>
                </a:lnTo>
                <a:lnTo>
                  <a:pt x="0" y="5168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32437" y="4086047"/>
            <a:ext cx="4863227" cy="5602436"/>
            <a:chOff x="0" y="0"/>
            <a:chExt cx="1279723" cy="14742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723" cy="1474241"/>
            </a:xfrm>
            <a:custGeom>
              <a:avLst/>
              <a:gdLst/>
              <a:ahLst/>
              <a:cxnLst/>
              <a:rect l="l" t="t" r="r" b="b"/>
              <a:pathLst>
                <a:path w="1279723" h="1474241">
                  <a:moveTo>
                    <a:pt x="0" y="0"/>
                  </a:moveTo>
                  <a:lnTo>
                    <a:pt x="1279723" y="0"/>
                  </a:lnTo>
                  <a:lnTo>
                    <a:pt x="1279723" y="1474241"/>
                  </a:lnTo>
                  <a:lnTo>
                    <a:pt x="0" y="1474241"/>
                  </a:ln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79723" cy="153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252631" y="2874627"/>
            <a:ext cx="2422839" cy="242283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925913" y="2874627"/>
            <a:ext cx="2422839" cy="242283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617864" y="2874627"/>
            <a:ext cx="2422839" cy="242283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2738946" y="3304338"/>
            <a:ext cx="1432659" cy="1563417"/>
          </a:xfrm>
          <a:custGeom>
            <a:avLst/>
            <a:gdLst/>
            <a:ahLst/>
            <a:cxnLst/>
            <a:rect l="l" t="t" r="r" b="b"/>
            <a:pathLst>
              <a:path w="1432659" h="1563417">
                <a:moveTo>
                  <a:pt x="0" y="0"/>
                </a:moveTo>
                <a:lnTo>
                  <a:pt x="1432659" y="0"/>
                </a:lnTo>
                <a:lnTo>
                  <a:pt x="1432659" y="1563417"/>
                </a:lnTo>
                <a:lnTo>
                  <a:pt x="0" y="15634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8450925" y="3304338"/>
            <a:ext cx="1372337" cy="1648003"/>
          </a:xfrm>
          <a:custGeom>
            <a:avLst/>
            <a:gdLst/>
            <a:ahLst/>
            <a:cxnLst/>
            <a:rect l="l" t="t" r="r" b="b"/>
            <a:pathLst>
              <a:path w="1372337" h="1648003">
                <a:moveTo>
                  <a:pt x="0" y="0"/>
                </a:moveTo>
                <a:lnTo>
                  <a:pt x="1372337" y="0"/>
                </a:lnTo>
                <a:lnTo>
                  <a:pt x="1372337" y="1648003"/>
                </a:lnTo>
                <a:lnTo>
                  <a:pt x="0" y="16480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4019009" y="3267949"/>
            <a:ext cx="1599806" cy="1599806"/>
          </a:xfrm>
          <a:custGeom>
            <a:avLst/>
            <a:gdLst/>
            <a:ahLst/>
            <a:cxnLst/>
            <a:rect l="l" t="t" r="r" b="b"/>
            <a:pathLst>
              <a:path w="1599806" h="1599806">
                <a:moveTo>
                  <a:pt x="0" y="0"/>
                </a:moveTo>
                <a:lnTo>
                  <a:pt x="1599806" y="0"/>
                </a:lnTo>
                <a:lnTo>
                  <a:pt x="1599806" y="1599806"/>
                </a:lnTo>
                <a:lnTo>
                  <a:pt x="0" y="15998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2497629" y="593420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-556">
                <a:solidFill>
                  <a:srgbClr val="000000"/>
                </a:solidFill>
                <a:latin typeface="Montserrat Ultra-Bold Italics"/>
              </a:rPr>
              <a:t>HẠN CHẾ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69736" y="5161101"/>
            <a:ext cx="4188628" cy="414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spc="79">
                <a:solidFill>
                  <a:srgbClr val="FFFFFF"/>
                </a:solidFill>
                <a:latin typeface="Montserrat Ultra-Bold"/>
              </a:rPr>
              <a:t>Chưa cải tiến được gì thêm trong thuật toán của các mô hình phân lớp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42780" y="5161101"/>
            <a:ext cx="4188628" cy="136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spc="79">
                <a:solidFill>
                  <a:srgbClr val="FFFFFF"/>
                </a:solidFill>
                <a:latin typeface="Montserrat Ultra-Bold"/>
              </a:rPr>
              <a:t>Giao diện khá đơn giản.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724598" y="5161101"/>
            <a:ext cx="4188628" cy="484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spc="79">
                <a:solidFill>
                  <a:srgbClr val="FFFFFF"/>
                </a:solidFill>
                <a:latin typeface="Montserrat Ultra-Bold"/>
              </a:rPr>
              <a:t> Khai phá ít cơ sở dữ liệu, chưa khai thác hết các mối quan hệ trên mạng xã hội.</a:t>
            </a:r>
          </a:p>
          <a:p>
            <a:pPr algn="ctr">
              <a:lnSpc>
                <a:spcPts val="5519"/>
              </a:lnSpc>
            </a:pPr>
            <a:endParaRPr lang="en-US" sz="3999" spc="79">
              <a:solidFill>
                <a:srgbClr val="FFFFFF"/>
              </a:solidFill>
              <a:latin typeface="Montserrat Ultra-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5289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824314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8720" y="4749327"/>
            <a:ext cx="6033363" cy="712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97"/>
              </a:lnSpc>
              <a:spcBef>
                <a:spcPct val="0"/>
              </a:spcBef>
            </a:pPr>
            <a:r>
              <a:rPr lang="en-US" sz="4212" spc="-248">
                <a:solidFill>
                  <a:srgbClr val="FFFFFF"/>
                </a:solidFill>
                <a:latin typeface="Montserrat Ultra-Bold Italics"/>
              </a:rPr>
              <a:t>HƯỚNG PHÁT TRIỂN</a:t>
            </a:r>
          </a:p>
        </p:txBody>
      </p:sp>
      <p:sp>
        <p:nvSpPr>
          <p:cNvPr id="9" name="Freeform 9"/>
          <p:cNvSpPr/>
          <p:nvPr/>
        </p:nvSpPr>
        <p:spPr>
          <a:xfrm>
            <a:off x="6745401" y="1767991"/>
            <a:ext cx="1929325" cy="1929325"/>
          </a:xfrm>
          <a:custGeom>
            <a:avLst/>
            <a:gdLst/>
            <a:ahLst/>
            <a:cxnLst/>
            <a:rect l="l" t="t" r="r" b="b"/>
            <a:pathLst>
              <a:path w="1929325" h="1929325">
                <a:moveTo>
                  <a:pt x="0" y="0"/>
                </a:moveTo>
                <a:lnTo>
                  <a:pt x="1929325" y="0"/>
                </a:lnTo>
                <a:lnTo>
                  <a:pt x="1929325" y="1929325"/>
                </a:lnTo>
                <a:lnTo>
                  <a:pt x="0" y="1929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837403" y="1935307"/>
            <a:ext cx="9045278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">
                <a:solidFill>
                  <a:srgbClr val="000000"/>
                </a:solidFill>
                <a:latin typeface="Montserrat Ultra-Bold"/>
              </a:rPr>
              <a:t>Biểu diễn mối quan hệ trên các bộ dữ liệu lớn hơn.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1900" y="2117487"/>
            <a:ext cx="1536328" cy="1096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r>
              <a:rPr lang="en-US" sz="6399" spc="127">
                <a:solidFill>
                  <a:srgbClr val="FFFFFF"/>
                </a:solidFill>
                <a:latin typeface="Montserrat"/>
              </a:rPr>
              <a:t>01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032755" y="2656032"/>
            <a:ext cx="373607" cy="37360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512083" y="4956696"/>
            <a:ext cx="373607" cy="3736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57605" y="7504913"/>
            <a:ext cx="373607" cy="3736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7353385" y="4204763"/>
            <a:ext cx="1929325" cy="1929325"/>
          </a:xfrm>
          <a:custGeom>
            <a:avLst/>
            <a:gdLst/>
            <a:ahLst/>
            <a:cxnLst/>
            <a:rect l="l" t="t" r="r" b="b"/>
            <a:pathLst>
              <a:path w="1929325" h="1929325">
                <a:moveTo>
                  <a:pt x="0" y="0"/>
                </a:moveTo>
                <a:lnTo>
                  <a:pt x="1929325" y="0"/>
                </a:lnTo>
                <a:lnTo>
                  <a:pt x="1929325" y="1929325"/>
                </a:lnTo>
                <a:lnTo>
                  <a:pt x="0" y="1929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9445386" y="4448700"/>
            <a:ext cx="8437294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">
                <a:solidFill>
                  <a:srgbClr val="000000"/>
                </a:solidFill>
                <a:latin typeface="Montserrat Ultra-Bold"/>
              </a:rPr>
              <a:t>Kết bạn dựa trên các mối quan hệ khác trong xã hội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49884" y="4554258"/>
            <a:ext cx="1536328" cy="1096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r>
              <a:rPr lang="en-US" sz="6399" spc="127">
                <a:solidFill>
                  <a:srgbClr val="FFFFFF"/>
                </a:solidFill>
                <a:latin typeface="Montserrat"/>
              </a:rPr>
              <a:t>02</a:t>
            </a:r>
          </a:p>
        </p:txBody>
      </p:sp>
      <p:sp>
        <p:nvSpPr>
          <p:cNvPr id="24" name="Freeform 24"/>
          <p:cNvSpPr/>
          <p:nvPr/>
        </p:nvSpPr>
        <p:spPr>
          <a:xfrm>
            <a:off x="6885690" y="6781788"/>
            <a:ext cx="1929325" cy="1929325"/>
          </a:xfrm>
          <a:custGeom>
            <a:avLst/>
            <a:gdLst/>
            <a:ahLst/>
            <a:cxnLst/>
            <a:rect l="l" t="t" r="r" b="b"/>
            <a:pathLst>
              <a:path w="1929325" h="1929325">
                <a:moveTo>
                  <a:pt x="0" y="0"/>
                </a:moveTo>
                <a:lnTo>
                  <a:pt x="1929325" y="0"/>
                </a:lnTo>
                <a:lnTo>
                  <a:pt x="1929325" y="1929325"/>
                </a:lnTo>
                <a:lnTo>
                  <a:pt x="0" y="1929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9053140" y="6853225"/>
            <a:ext cx="7813914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">
                <a:solidFill>
                  <a:srgbClr val="000000"/>
                </a:solidFill>
                <a:latin typeface="Montserrat Ultra-Bold"/>
              </a:rPr>
              <a:t>Cải tiến giao diện chương trình đẹp mắt hơn</a:t>
            </a:r>
            <a:r>
              <a:rPr lang="en-US" sz="3999" u="none" strike="noStrike" spc="79">
                <a:solidFill>
                  <a:srgbClr val="000000"/>
                </a:solidFill>
                <a:latin typeface="Montserrat Ultra-Bold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82189" y="7131283"/>
            <a:ext cx="1536328" cy="1096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r>
              <a:rPr lang="en-US" sz="6399" spc="127">
                <a:solidFill>
                  <a:srgbClr val="FFFFFF"/>
                </a:solidFill>
                <a:latin typeface="Montserrat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494137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79461" y="957841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2983908"/>
            <a:ext cx="16230600" cy="224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554"/>
              </a:lnSpc>
            </a:pPr>
            <a:r>
              <a:rPr lang="en-US" sz="17993" spc="-1061">
                <a:solidFill>
                  <a:srgbClr val="FFFFFF"/>
                </a:solidFill>
                <a:latin typeface="Montserrat Ultra-Bold"/>
              </a:rPr>
              <a:t>THANK YOU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99480" y="5309729"/>
            <a:ext cx="11018058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0"/>
              </a:lnSpc>
            </a:pPr>
            <a:r>
              <a:rPr lang="en-US" sz="12000">
                <a:solidFill>
                  <a:srgbClr val="FFFFFF"/>
                </a:solidFill>
                <a:latin typeface="Montserrat"/>
              </a:rPr>
              <a:t>For watching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441619" y="4465219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2700000">
            <a:off x="-2646503" y="9030295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53925" y="7243534"/>
            <a:ext cx="4626722" cy="1810294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512615" y="1681677"/>
            <a:ext cx="8253464" cy="1309890"/>
            <a:chOff x="0" y="0"/>
            <a:chExt cx="4161103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47151" y="1681677"/>
            <a:ext cx="8253464" cy="1309890"/>
            <a:chOff x="0" y="0"/>
            <a:chExt cx="4161103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02323" y="7243534"/>
            <a:ext cx="4626722" cy="1810294"/>
            <a:chOff x="0" y="0"/>
            <a:chExt cx="1687841" cy="660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50722" y="7243534"/>
            <a:ext cx="4626722" cy="1810294"/>
            <a:chOff x="0" y="0"/>
            <a:chExt cx="1687841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176317" y="894544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 dirty="0" err="1">
                <a:solidFill>
                  <a:srgbClr val="263F6B"/>
                </a:solidFill>
                <a:latin typeface="Montserrat Ultra-Bold Italics"/>
              </a:rPr>
              <a:t>GIỚI</a:t>
            </a:r>
            <a:r>
              <a:rPr lang="en-US" sz="8236" spc="-485" dirty="0">
                <a:solidFill>
                  <a:srgbClr val="263F6B"/>
                </a:solidFill>
                <a:latin typeface="Montserrat Ultra-Bold Italics"/>
              </a:rPr>
              <a:t> </a:t>
            </a:r>
            <a:r>
              <a:rPr lang="en-US" sz="8236" spc="-485" dirty="0" err="1">
                <a:solidFill>
                  <a:srgbClr val="263F6B"/>
                </a:solidFill>
                <a:latin typeface="Montserrat Ultra-Bold Italics"/>
              </a:rPr>
              <a:t>THIỆU</a:t>
            </a:r>
            <a:r>
              <a:rPr lang="en-US" sz="8236" spc="-485" dirty="0">
                <a:solidFill>
                  <a:srgbClr val="263F6B"/>
                </a:solidFill>
                <a:latin typeface="Montserrat Ultra-Bold Italics"/>
              </a:rPr>
              <a:t> </a:t>
            </a:r>
            <a:r>
              <a:rPr lang="en-US" sz="8236" spc="-485" dirty="0" err="1">
                <a:solidFill>
                  <a:srgbClr val="263F6B"/>
                </a:solidFill>
                <a:latin typeface="Montserrat Ultra-Bold Italics"/>
              </a:rPr>
              <a:t>ĐỀ</a:t>
            </a:r>
            <a:r>
              <a:rPr lang="en-US" sz="8236" spc="-485" dirty="0">
                <a:solidFill>
                  <a:srgbClr val="263F6B"/>
                </a:solidFill>
                <a:latin typeface="Montserrat Ultra-Bold Italics"/>
              </a:rPr>
              <a:t> </a:t>
            </a:r>
            <a:r>
              <a:rPr lang="en-US" sz="8236" spc="-485" dirty="0" err="1">
                <a:solidFill>
                  <a:srgbClr val="263F6B"/>
                </a:solidFill>
                <a:latin typeface="Montserrat Ultra-Bold Italics"/>
              </a:rPr>
              <a:t>TÀI</a:t>
            </a:r>
            <a:endParaRPr lang="en-US" sz="8236" spc="-485" dirty="0">
              <a:solidFill>
                <a:srgbClr val="263F6B"/>
              </a:solidFill>
              <a:latin typeface="Montserrat Ultra-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53925" y="7266030"/>
            <a:ext cx="4626722" cy="207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9"/>
              </a:lnSpc>
            </a:pPr>
            <a:r>
              <a:rPr lang="en-US" sz="3999" spc="79">
                <a:solidFill>
                  <a:srgbClr val="FFFFFF"/>
                </a:solidFill>
                <a:latin typeface="Montserrat Bold"/>
              </a:rPr>
              <a:t>  Mô hình </a:t>
            </a:r>
          </a:p>
          <a:p>
            <a:pPr algn="ctr">
              <a:lnSpc>
                <a:spcPts val="1999"/>
              </a:lnSpc>
            </a:pPr>
            <a:r>
              <a:rPr lang="en-US" sz="3999" spc="79">
                <a:solidFill>
                  <a:srgbClr val="FFFFFF"/>
                </a:solidFill>
                <a:latin typeface="Montserrat Bold"/>
              </a:rPr>
              <a:t>phân lớp</a:t>
            </a:r>
          </a:p>
          <a:p>
            <a:pPr algn="ctr">
              <a:lnSpc>
                <a:spcPts val="7599"/>
              </a:lnSpc>
            </a:pPr>
            <a:endParaRPr lang="en-US" sz="3999" spc="79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66086" y="7523205"/>
            <a:ext cx="3499197" cy="121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9"/>
              </a:lnSpc>
            </a:pPr>
            <a:r>
              <a:rPr lang="en-US" sz="3999" spc="79">
                <a:solidFill>
                  <a:srgbClr val="FFFFFF"/>
                </a:solidFill>
                <a:latin typeface="Montserrat Ultra-Bold"/>
              </a:rPr>
              <a:t>Dự đoán </a:t>
            </a:r>
          </a:p>
          <a:p>
            <a:pPr algn="ctr">
              <a:lnSpc>
                <a:spcPts val="4839"/>
              </a:lnSpc>
            </a:pPr>
            <a:r>
              <a:rPr lang="en-US" sz="3999" spc="79">
                <a:solidFill>
                  <a:srgbClr val="FFFFFF"/>
                </a:solidFill>
                <a:latin typeface="Montserrat Ultra-Bold"/>
              </a:rPr>
              <a:t>liên kết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14971" y="7534635"/>
            <a:ext cx="3499197" cy="1228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sz="3999" spc="79">
                <a:solidFill>
                  <a:srgbClr val="FFFFFF"/>
                </a:solidFill>
                <a:latin typeface="Montserrat Bold"/>
              </a:rPr>
              <a:t>Mạng xã hội</a:t>
            </a:r>
          </a:p>
          <a:p>
            <a:pPr algn="ctr">
              <a:lnSpc>
                <a:spcPts val="4879"/>
              </a:lnSpc>
            </a:pPr>
            <a:r>
              <a:rPr lang="en-US" sz="3999" spc="79">
                <a:solidFill>
                  <a:srgbClr val="FFFFFF"/>
                </a:solidFill>
                <a:latin typeface="Montserrat Bold"/>
              </a:rPr>
              <a:t>Facebook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37831" y="3687445"/>
            <a:ext cx="13905909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0"/>
              </a:lnSpc>
            </a:pPr>
            <a:r>
              <a:rPr lang="vi-VN" sz="6500" spc="-383" dirty="0">
                <a:solidFill>
                  <a:srgbClr val="263F6B"/>
                </a:solidFill>
                <a:latin typeface="Montserrat Italics"/>
              </a:rPr>
              <a:t>“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ỨNG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DỤNG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MÔ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HÌNH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PHÂN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LỚP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ĐỂ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DỰ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ĐOÁN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LIÊN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KẾT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TRÊN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MẠNG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en-US" sz="6500" spc="-383" dirty="0" err="1">
                <a:solidFill>
                  <a:srgbClr val="263F6B"/>
                </a:solidFill>
                <a:latin typeface="Montserrat Italics"/>
              </a:rPr>
              <a:t>XÃ</a:t>
            </a:r>
            <a:r>
              <a:rPr lang="en-US" sz="6500" spc="-383" dirty="0">
                <a:solidFill>
                  <a:srgbClr val="263F6B"/>
                </a:solidFill>
                <a:latin typeface="Montserrat Italics"/>
              </a:rPr>
              <a:t> </a:t>
            </a:r>
            <a:r>
              <a:rPr lang="vi-VN" sz="6500" spc="-383" dirty="0">
                <a:solidFill>
                  <a:srgbClr val="263F6B"/>
                </a:solidFill>
                <a:latin typeface="Montserrat Italics"/>
              </a:rPr>
              <a:t>HỘI”</a:t>
            </a:r>
            <a:endParaRPr lang="en-US" sz="6500" spc="-383" dirty="0">
              <a:solidFill>
                <a:srgbClr val="263F6B"/>
              </a:solidFill>
              <a:latin typeface="Montserrat Italics"/>
            </a:endParaRPr>
          </a:p>
        </p:txBody>
      </p:sp>
      <p:sp>
        <p:nvSpPr>
          <p:cNvPr id="20" name="Freeform 20"/>
          <p:cNvSpPr/>
          <p:nvPr/>
        </p:nvSpPr>
        <p:spPr>
          <a:xfrm rot="-4176364">
            <a:off x="16722292" y="50024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4176364">
            <a:off x="-5541720" y="102356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87935" y="1598923"/>
            <a:ext cx="4680262" cy="4041900"/>
            <a:chOff x="0" y="0"/>
            <a:chExt cx="1687841" cy="1457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7841" cy="1457629"/>
            </a:xfrm>
            <a:custGeom>
              <a:avLst/>
              <a:gdLst/>
              <a:ahLst/>
              <a:cxnLst/>
              <a:rect l="l" t="t" r="r" b="b"/>
              <a:pathLst>
                <a:path w="1687841" h="1457629">
                  <a:moveTo>
                    <a:pt x="1563381" y="1457629"/>
                  </a:moveTo>
                  <a:lnTo>
                    <a:pt x="124460" y="1457629"/>
                  </a:lnTo>
                  <a:cubicBezTo>
                    <a:pt x="55880" y="1457629"/>
                    <a:pt x="0" y="1401749"/>
                    <a:pt x="0" y="13331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1333169"/>
                  </a:lnTo>
                  <a:cubicBezTo>
                    <a:pt x="1687841" y="1401749"/>
                    <a:pt x="1631961" y="1457629"/>
                    <a:pt x="1563381" y="145762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086168" y="5242033"/>
            <a:ext cx="4626722" cy="3592318"/>
            <a:chOff x="0" y="0"/>
            <a:chExt cx="1687841" cy="1310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1310487"/>
            </a:xfrm>
            <a:custGeom>
              <a:avLst/>
              <a:gdLst/>
              <a:ahLst/>
              <a:cxnLst/>
              <a:rect l="l" t="t" r="r" b="b"/>
              <a:pathLst>
                <a:path w="1687841" h="1310487">
                  <a:moveTo>
                    <a:pt x="1563381" y="1310487"/>
                  </a:moveTo>
                  <a:lnTo>
                    <a:pt x="124460" y="1310487"/>
                  </a:lnTo>
                  <a:cubicBezTo>
                    <a:pt x="55880" y="1310487"/>
                    <a:pt x="0" y="1254607"/>
                    <a:pt x="0" y="1186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1186027"/>
                  </a:lnTo>
                  <a:cubicBezTo>
                    <a:pt x="1687841" y="1254607"/>
                    <a:pt x="1631961" y="1310487"/>
                    <a:pt x="1563381" y="131048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5708962" y="1628876"/>
            <a:ext cx="6977156" cy="6977156"/>
          </a:xfrm>
          <a:custGeom>
            <a:avLst/>
            <a:gdLst/>
            <a:ahLst/>
            <a:cxnLst/>
            <a:rect l="l" t="t" r="r" b="b"/>
            <a:pathLst>
              <a:path w="6977156" h="6977156">
                <a:moveTo>
                  <a:pt x="0" y="0"/>
                </a:moveTo>
                <a:lnTo>
                  <a:pt x="6977156" y="0"/>
                </a:lnTo>
                <a:lnTo>
                  <a:pt x="6977156" y="6977155"/>
                </a:lnTo>
                <a:lnTo>
                  <a:pt x="0" y="6977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707239">
            <a:off x="10339641" y="7529600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09"/>
                </a:lnTo>
                <a:lnTo>
                  <a:pt x="0" y="831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707239" flipH="1" flipV="1">
            <a:off x="5805821" y="2257409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10"/>
                </a:moveTo>
                <a:lnTo>
                  <a:pt x="0" y="831310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176317" y="2705473"/>
            <a:ext cx="5935366" cy="4135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FFFFFF"/>
                </a:solidFill>
                <a:latin typeface="Montserrat Bold Italics"/>
              </a:rPr>
              <a:t>MẠNG</a:t>
            </a:r>
          </a:p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FFFFFF"/>
                </a:solidFill>
                <a:latin typeface="Montserrat Bold Italics"/>
              </a:rPr>
              <a:t>XÃ</a:t>
            </a:r>
          </a:p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FFFFFF"/>
                </a:solidFill>
                <a:latin typeface="Montserrat Bold Italics"/>
              </a:rPr>
              <a:t> HỘI</a:t>
            </a:r>
          </a:p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FFFFFF"/>
                </a:solidFill>
                <a:latin typeface="Montserrat Bold Italics"/>
              </a:rPr>
              <a:t>FACEBOOK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5573" y="1841872"/>
            <a:ext cx="3824986" cy="348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">
                <a:solidFill>
                  <a:srgbClr val="212423"/>
                </a:solidFill>
                <a:latin typeface="Montserrat"/>
              </a:rPr>
              <a:t>Sử dụng Graph API để lấy danh sách thông tin người dùng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34314" y="5612617"/>
            <a:ext cx="3824986" cy="278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">
                <a:solidFill>
                  <a:srgbClr val="212423"/>
                </a:solidFill>
                <a:latin typeface="Montserrat"/>
              </a:rPr>
              <a:t>Sử dụng Neo4j để lưu trữ và biểu diễn dữ liệu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34314" y="4355647"/>
            <a:ext cx="4278576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 Bold"/>
              </a:rPr>
              <a:t>Lưu trữ dữ liệu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9771" y="696912"/>
            <a:ext cx="4849192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FFFFFF"/>
                </a:solidFill>
                <a:latin typeface="Montserrat Bold"/>
              </a:rPr>
              <a:t>Truy xuất dữ liệu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778442" y="-5624374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4176364">
            <a:off x="120641" y="8061759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4786478"/>
            <a:ext cx="19340228" cy="0"/>
          </a:xfrm>
          <a:prstGeom prst="line">
            <a:avLst/>
          </a:prstGeom>
          <a:ln w="952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712371" y="1711606"/>
            <a:ext cx="10863257" cy="490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7"/>
              </a:lnSpc>
            </a:pPr>
            <a:r>
              <a:rPr lang="en-US" sz="6439" spc="-379">
                <a:solidFill>
                  <a:srgbClr val="FFFFFF"/>
                </a:solidFill>
                <a:latin typeface="Montserrat Bold Italics"/>
              </a:rPr>
              <a:t>MÔ HÌNH PHÂN LỚP</a:t>
            </a:r>
          </a:p>
          <a:p>
            <a:pPr algn="ctr">
              <a:lnSpc>
                <a:spcPts val="7727"/>
              </a:lnSpc>
            </a:pPr>
            <a:endParaRPr lang="en-US" sz="6439" spc="-379">
              <a:solidFill>
                <a:srgbClr val="FFFFFF"/>
              </a:solidFill>
              <a:latin typeface="Montserrat Bold Italics"/>
            </a:endParaRPr>
          </a:p>
          <a:p>
            <a:pPr algn="ctr">
              <a:lnSpc>
                <a:spcPts val="7727"/>
              </a:lnSpc>
            </a:pPr>
            <a:endParaRPr lang="en-US" sz="6439" spc="-379">
              <a:solidFill>
                <a:srgbClr val="FFFFFF"/>
              </a:solidFill>
              <a:latin typeface="Montserrat Bold Italics"/>
            </a:endParaRPr>
          </a:p>
          <a:p>
            <a:pPr algn="ctr">
              <a:lnSpc>
                <a:spcPts val="7727"/>
              </a:lnSpc>
            </a:pPr>
            <a:endParaRPr lang="en-US" sz="6439" spc="-379">
              <a:solidFill>
                <a:srgbClr val="FFFFFF"/>
              </a:solidFill>
              <a:latin typeface="Montserrat Bold Italics"/>
            </a:endParaRPr>
          </a:p>
          <a:p>
            <a:pPr marL="0" lvl="0" indent="0" algn="ctr">
              <a:lnSpc>
                <a:spcPts val="7727"/>
              </a:lnSpc>
              <a:spcBef>
                <a:spcPct val="0"/>
              </a:spcBef>
            </a:pPr>
            <a:endParaRPr lang="en-US" sz="6439" spc="-379">
              <a:solidFill>
                <a:srgbClr val="FFFFFF"/>
              </a:solidFill>
              <a:latin typeface="Montserrat Bold Itali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4798" y="6143604"/>
            <a:ext cx="4580058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89">
                <a:solidFill>
                  <a:srgbClr val="FFFFFF"/>
                </a:solidFill>
                <a:latin typeface="Montserrat Bold"/>
              </a:rPr>
              <a:t>Logistic </a:t>
            </a:r>
          </a:p>
          <a:p>
            <a:pPr algn="ctr">
              <a:lnSpc>
                <a:spcPts val="4950"/>
              </a:lnSpc>
            </a:pPr>
            <a:r>
              <a:rPr lang="en-US" sz="4500" spc="89">
                <a:solidFill>
                  <a:srgbClr val="FFFFFF"/>
                </a:solidFill>
                <a:latin typeface="Montserrat Bold"/>
              </a:rPr>
              <a:t>hồi quy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305195" y="4166846"/>
            <a:ext cx="1239263" cy="12392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05195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 spc="127">
                <a:solidFill>
                  <a:srgbClr val="000000"/>
                </a:solidFill>
                <a:latin typeface="Montserrat"/>
              </a:rPr>
              <a:t>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524368" y="4166846"/>
            <a:ext cx="1239263" cy="123926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524368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 spc="127">
                <a:solidFill>
                  <a:srgbClr val="000000"/>
                </a:solidFill>
                <a:latin typeface="Montserrat"/>
              </a:rPr>
              <a:t>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743542" y="4166846"/>
            <a:ext cx="1239263" cy="123926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743542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 spc="127">
                <a:solidFill>
                  <a:srgbClr val="000000"/>
                </a:solidFill>
                <a:latin typeface="Montserrat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53971" y="6007381"/>
            <a:ext cx="4580058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89">
                <a:solidFill>
                  <a:srgbClr val="FFFFFF"/>
                </a:solidFill>
                <a:latin typeface="Montserrat Bold"/>
              </a:rPr>
              <a:t>Naive</a:t>
            </a:r>
          </a:p>
          <a:p>
            <a:pPr algn="ctr">
              <a:lnSpc>
                <a:spcPts val="4950"/>
              </a:lnSpc>
            </a:pPr>
            <a:r>
              <a:rPr lang="en-US" sz="4500" spc="89">
                <a:solidFill>
                  <a:srgbClr val="FFFFFF"/>
                </a:solidFill>
                <a:latin typeface="Montserrat Bold"/>
              </a:rPr>
              <a:t>Bayes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73145" y="6143604"/>
            <a:ext cx="4580058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89">
                <a:solidFill>
                  <a:srgbClr val="FFFFFF"/>
                </a:solidFill>
                <a:latin typeface="Montserrat Bold"/>
              </a:rPr>
              <a:t>Cây </a:t>
            </a:r>
          </a:p>
          <a:p>
            <a:pPr algn="ctr">
              <a:lnSpc>
                <a:spcPts val="4950"/>
              </a:lnSpc>
            </a:pPr>
            <a:r>
              <a:rPr lang="en-US" sz="4500" spc="89">
                <a:solidFill>
                  <a:srgbClr val="FFFFFF"/>
                </a:solidFill>
                <a:latin typeface="Montserrat Bold"/>
              </a:rPr>
              <a:t>quyết định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1035122">
            <a:off x="5745444" y="8224228"/>
            <a:ext cx="646089" cy="658053"/>
          </a:xfrm>
          <a:custGeom>
            <a:avLst/>
            <a:gdLst/>
            <a:ahLst/>
            <a:cxnLst/>
            <a:rect l="l" t="t" r="r" b="b"/>
            <a:pathLst>
              <a:path w="646089" h="658053">
                <a:moveTo>
                  <a:pt x="0" y="0"/>
                </a:moveTo>
                <a:lnTo>
                  <a:pt x="646089" y="0"/>
                </a:lnTo>
                <a:lnTo>
                  <a:pt x="646089" y="658053"/>
                </a:lnTo>
                <a:lnTo>
                  <a:pt x="0" y="658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4176364">
            <a:off x="14920688" y="5810044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779206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589541" y="5472067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540180" y="5241459"/>
            <a:ext cx="501082" cy="50108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63F6B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190716" y="6499341"/>
            <a:ext cx="3204526" cy="209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spc="79" dirty="0">
                <a:solidFill>
                  <a:srgbClr val="000000"/>
                </a:solidFill>
                <a:latin typeface="Montserrat Ultra-Bold"/>
              </a:rPr>
              <a:t>Thu </a:t>
            </a:r>
            <a:r>
              <a:rPr lang="en-US" sz="3999" spc="79" dirty="0" err="1">
                <a:solidFill>
                  <a:srgbClr val="000000"/>
                </a:solidFill>
                <a:latin typeface="Montserrat Ultra-Bold"/>
              </a:rPr>
              <a:t>thập</a:t>
            </a:r>
            <a:r>
              <a:rPr lang="en-US" sz="3999" spc="79" dirty="0">
                <a:solidFill>
                  <a:srgbClr val="000000"/>
                </a:solidFill>
                <a:latin typeface="Montserrat Ultra-Bold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Montserrat Ultra-Bold"/>
              </a:rPr>
              <a:t>và</a:t>
            </a:r>
            <a:r>
              <a:rPr lang="en-US" sz="3999" spc="79" dirty="0">
                <a:solidFill>
                  <a:srgbClr val="000000"/>
                </a:solidFill>
                <a:latin typeface="Montserrat Ultra-Bold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Montserrat Ultra-Bold"/>
              </a:rPr>
              <a:t>xử</a:t>
            </a:r>
            <a:r>
              <a:rPr lang="en-US" sz="3999" spc="79" dirty="0">
                <a:solidFill>
                  <a:srgbClr val="000000"/>
                </a:solidFill>
                <a:latin typeface="Montserrat Ultra-Bold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Montserrat Ultra-Bold"/>
              </a:rPr>
              <a:t>lý</a:t>
            </a:r>
            <a:r>
              <a:rPr lang="en-US" sz="3999" spc="79" dirty="0">
                <a:solidFill>
                  <a:srgbClr val="000000"/>
                </a:solidFill>
                <a:latin typeface="Montserrat Ultra-Bold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Montserrat Ultra-Bold"/>
              </a:rPr>
              <a:t>dữ</a:t>
            </a:r>
            <a:r>
              <a:rPr lang="en-US" sz="3999" spc="79" dirty="0">
                <a:solidFill>
                  <a:srgbClr val="000000"/>
                </a:solidFill>
                <a:latin typeface="Montserrat Ultra-Bold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Montserrat Ultra-Bold"/>
              </a:rPr>
              <a:t>liệu</a:t>
            </a:r>
            <a:endParaRPr lang="en-US" sz="3999" spc="79" dirty="0">
              <a:solidFill>
                <a:srgbClr val="000000"/>
              </a:solidFill>
              <a:latin typeface="Montserrat Ultra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79206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1" name="Freeform 11"/>
          <p:cNvSpPr/>
          <p:nvPr/>
        </p:nvSpPr>
        <p:spPr>
          <a:xfrm>
            <a:off x="6267505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>
            <a:off x="7030737" y="5240576"/>
            <a:ext cx="501082" cy="50108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63F6B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267505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>
            <a:off x="9758062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0521294" y="5240576"/>
            <a:ext cx="501082" cy="50108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63F6B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9758062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1" name="Freeform 21"/>
          <p:cNvSpPr/>
          <p:nvPr/>
        </p:nvSpPr>
        <p:spPr>
          <a:xfrm>
            <a:off x="13248619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4011851" y="5240576"/>
            <a:ext cx="501082" cy="50108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248619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79015" y="6499341"/>
            <a:ext cx="3204526" cy="209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spc="79" dirty="0" err="1">
                <a:solidFill>
                  <a:srgbClr val="000000"/>
                </a:solidFill>
                <a:latin typeface="Montserrat Ultra-Bold"/>
              </a:rPr>
              <a:t>Khởi</a:t>
            </a:r>
            <a:r>
              <a:rPr lang="en-US" sz="3999" spc="79" dirty="0">
                <a:solidFill>
                  <a:srgbClr val="000000"/>
                </a:solidFill>
                <a:latin typeface="Montserrat Ultra-Bold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Montserrat Ultra-Bold"/>
              </a:rPr>
              <a:t>tạo</a:t>
            </a:r>
            <a:r>
              <a:rPr lang="en-US" sz="3999" spc="79" dirty="0">
                <a:solidFill>
                  <a:srgbClr val="000000"/>
                </a:solidFill>
                <a:latin typeface="Montserrat Ultra-Bold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Montserrat Ultra-Bold"/>
              </a:rPr>
              <a:t>trọng</a:t>
            </a:r>
            <a:r>
              <a:rPr lang="en-US" sz="3999" spc="79" dirty="0">
                <a:solidFill>
                  <a:srgbClr val="000000"/>
                </a:solidFill>
                <a:latin typeface="Montserrat Ultra-Bold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Montserrat Ultra-Bold"/>
              </a:rPr>
              <a:t>số</a:t>
            </a:r>
            <a:r>
              <a:rPr lang="en-US" sz="3999" spc="79" dirty="0">
                <a:solidFill>
                  <a:srgbClr val="000000"/>
                </a:solidFill>
                <a:latin typeface="Montserrat Ultra-Bold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Montserrat Ultra-Bold"/>
              </a:rPr>
              <a:t>và</a:t>
            </a:r>
            <a:r>
              <a:rPr lang="en-US" sz="3999" spc="79" dirty="0">
                <a:solidFill>
                  <a:srgbClr val="000000"/>
                </a:solidFill>
                <a:latin typeface="Montserrat Ultra-Bold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Montserrat Ultra-Bold"/>
              </a:rPr>
              <a:t>hệ</a:t>
            </a:r>
            <a:r>
              <a:rPr lang="en-US" sz="3999" spc="79" dirty="0">
                <a:solidFill>
                  <a:srgbClr val="000000"/>
                </a:solidFill>
                <a:latin typeface="Montserrat Ultra-Bold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Montserrat Ultra-Bold"/>
              </a:rPr>
              <a:t>số</a:t>
            </a:r>
            <a:r>
              <a:rPr lang="en-US" sz="3999" spc="79" dirty="0">
                <a:solidFill>
                  <a:srgbClr val="000000"/>
                </a:solidFill>
                <a:latin typeface="Montserrat Ultra-Bold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Montserrat Ultra-Bold"/>
              </a:rPr>
              <a:t>chặn</a:t>
            </a:r>
            <a:endParaRPr lang="en-US" sz="3999" spc="79" dirty="0">
              <a:solidFill>
                <a:srgbClr val="000000"/>
              </a:solidFill>
              <a:latin typeface="Montserrat Ultra-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169572" y="6499341"/>
            <a:ext cx="3204526" cy="209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spc="79" dirty="0" err="1">
                <a:solidFill>
                  <a:srgbClr val="000000"/>
                </a:solidFill>
                <a:latin typeface="Montserrat Ultra-Bold"/>
              </a:rPr>
              <a:t>Tính</a:t>
            </a:r>
            <a:r>
              <a:rPr lang="en-US" sz="3999" spc="79" dirty="0">
                <a:solidFill>
                  <a:srgbClr val="000000"/>
                </a:solidFill>
                <a:latin typeface="Montserrat Ultra-Bold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Montserrat Ultra-Bold"/>
              </a:rPr>
              <a:t>toán</a:t>
            </a:r>
            <a:r>
              <a:rPr lang="en-US" sz="3999" spc="79" dirty="0">
                <a:solidFill>
                  <a:srgbClr val="000000"/>
                </a:solidFill>
                <a:latin typeface="Montserrat Ultra-Bold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Montserrat Ultra-Bold"/>
              </a:rPr>
              <a:t>hàm</a:t>
            </a:r>
            <a:r>
              <a:rPr lang="en-US" sz="3999" spc="79" dirty="0">
                <a:solidFill>
                  <a:srgbClr val="000000"/>
                </a:solidFill>
                <a:latin typeface="Montserrat Ultra-Bold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Montserrat Ultra-Bold"/>
              </a:rPr>
              <a:t>số</a:t>
            </a:r>
            <a:r>
              <a:rPr lang="en-US" sz="3999" spc="79" dirty="0">
                <a:solidFill>
                  <a:srgbClr val="000000"/>
                </a:solidFill>
                <a:latin typeface="Montserrat Ultra-Bold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Montserrat Ultra-Bold"/>
              </a:rPr>
              <a:t>tuyến</a:t>
            </a:r>
            <a:r>
              <a:rPr lang="en-US" sz="3999" spc="79" dirty="0">
                <a:solidFill>
                  <a:srgbClr val="000000"/>
                </a:solidFill>
                <a:latin typeface="Montserrat Ultra-Bold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Montserrat Ultra-Bold"/>
              </a:rPr>
              <a:t>tính</a:t>
            </a:r>
            <a:endParaRPr lang="en-US" sz="3999" spc="79" dirty="0">
              <a:solidFill>
                <a:srgbClr val="000000"/>
              </a:solidFill>
              <a:latin typeface="Montserrat Ultra-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660129" y="6500753"/>
            <a:ext cx="3204526" cy="209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spc="79">
                <a:solidFill>
                  <a:srgbClr val="000000"/>
                </a:solidFill>
                <a:latin typeface="Montserrat Ultra-Bold"/>
              </a:rPr>
              <a:t>Áp dụng hàm sigmoid</a:t>
            </a:r>
          </a:p>
        </p:txBody>
      </p:sp>
      <p:sp>
        <p:nvSpPr>
          <p:cNvPr id="29" name="Freeform 29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3244436" y="461804"/>
            <a:ext cx="12271686" cy="1019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vi-VN" sz="5987" spc="-353" dirty="0">
                <a:latin typeface="Montserrat Ultra-Bold Italics"/>
              </a:rPr>
              <a:t>LOGISTIC HỒI QUY</a:t>
            </a:r>
            <a:endParaRPr lang="en-US" sz="5987" spc="-353" dirty="0">
              <a:latin typeface="Montserrat Ultra-Bold Itali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620567">
            <a:off x="-6086979" y="4197019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79206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6982441">
            <a:off x="16602003" y="-4440813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589541" y="5472067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3542437" y="5240576"/>
            <a:ext cx="501082" cy="50108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>
                <a:solidFill>
                  <a:srgbClr val="263F6B"/>
                </a:solidFill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90716" y="6499341"/>
            <a:ext cx="3204526" cy="2802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spc="79">
                <a:solidFill>
                  <a:srgbClr val="000000"/>
                </a:solidFill>
                <a:latin typeface="Montserrat Ultra-Bold"/>
              </a:rPr>
              <a:t>Tính toán hàm mất mát (loss function)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79206" y="2339199"/>
            <a:ext cx="2027545" cy="228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</a:rPr>
              <a:t>05</a:t>
            </a:r>
          </a:p>
          <a:p>
            <a:pPr algn="ctr">
              <a:lnSpc>
                <a:spcPts val="9141"/>
              </a:lnSpc>
            </a:pPr>
            <a:endParaRPr lang="en-US" sz="6624" spc="649" dirty="0">
              <a:solidFill>
                <a:srgbClr val="FFFBFB"/>
              </a:solidFill>
              <a:latin typeface="DM Sans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267505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7030737" y="5240576"/>
            <a:ext cx="501082" cy="5010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267505" y="2339199"/>
            <a:ext cx="2027545" cy="228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06</a:t>
            </a:r>
          </a:p>
          <a:p>
            <a:pPr algn="ctr">
              <a:lnSpc>
                <a:spcPts val="9141"/>
              </a:lnSpc>
            </a:pPr>
            <a:endParaRPr lang="en-US" sz="6624" spc="649">
              <a:solidFill>
                <a:srgbClr val="FFFBFB"/>
              </a:solidFill>
              <a:latin typeface="DM Sans Bold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9758062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0521294" y="5240576"/>
            <a:ext cx="501082" cy="5010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758062" y="2339199"/>
            <a:ext cx="2027545" cy="228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07</a:t>
            </a:r>
          </a:p>
          <a:p>
            <a:pPr algn="ctr">
              <a:lnSpc>
                <a:spcPts val="9141"/>
              </a:lnSpc>
            </a:pPr>
            <a:endParaRPr lang="en-US" sz="6624" spc="649">
              <a:solidFill>
                <a:srgbClr val="FFFBFB"/>
              </a:solidFill>
              <a:latin typeface="DM Sans Bold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3248619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4011851" y="5240576"/>
            <a:ext cx="501082" cy="50108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248619" y="2339199"/>
            <a:ext cx="2027545" cy="228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</a:rPr>
              <a:t>08</a:t>
            </a:r>
          </a:p>
          <a:p>
            <a:pPr algn="ctr">
              <a:lnSpc>
                <a:spcPts val="9141"/>
              </a:lnSpc>
            </a:pPr>
            <a:endParaRPr lang="en-US" sz="6624" spc="649" dirty="0">
              <a:solidFill>
                <a:srgbClr val="FFFBFB"/>
              </a:solidFill>
              <a:latin typeface="DM Sa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679015" y="6499341"/>
            <a:ext cx="3204526" cy="351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spc="79">
                <a:solidFill>
                  <a:srgbClr val="000000"/>
                </a:solidFill>
                <a:latin typeface="Montserrat Ultra-Bold"/>
              </a:rPr>
              <a:t>Sử dụng phương pháp gradient descent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69572" y="6499341"/>
            <a:ext cx="3204526" cy="1383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spc="79">
                <a:solidFill>
                  <a:srgbClr val="000000"/>
                </a:solidFill>
                <a:latin typeface="Montserrat Ultra-Bold"/>
              </a:rPr>
              <a:t>Dự đoán và phân loại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660129" y="6500753"/>
            <a:ext cx="3204526" cy="1383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u="none" strike="noStrike" spc="79">
                <a:solidFill>
                  <a:srgbClr val="000000"/>
                </a:solidFill>
                <a:latin typeface="Montserrat Ultra-Bold"/>
              </a:rPr>
              <a:t>Đánh giá mô hình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244436" y="461804"/>
            <a:ext cx="12271686" cy="1019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vi-VN" sz="5987" spc="-353" dirty="0">
                <a:solidFill>
                  <a:srgbClr val="000000"/>
                </a:solidFill>
                <a:latin typeface="Montserrat Ultra-Bold Italics"/>
              </a:rPr>
              <a:t>LOGISTIC HỒI QUY</a:t>
            </a:r>
            <a:endParaRPr lang="en-US" sz="5987" spc="-353" dirty="0">
              <a:solidFill>
                <a:srgbClr val="000000"/>
              </a:solidFill>
              <a:latin typeface="Montserrat Ultra-Bold Itali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01504" y="4473265"/>
            <a:ext cx="15684991" cy="391759"/>
            <a:chOff x="0" y="0"/>
            <a:chExt cx="4131027" cy="1031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31027" cy="103179"/>
            </a:xfrm>
            <a:custGeom>
              <a:avLst/>
              <a:gdLst/>
              <a:ahLst/>
              <a:cxnLst/>
              <a:rect l="l" t="t" r="r" b="b"/>
              <a:pathLst>
                <a:path w="4131027" h="103179">
                  <a:moveTo>
                    <a:pt x="0" y="0"/>
                  </a:moveTo>
                  <a:lnTo>
                    <a:pt x="4131027" y="0"/>
                  </a:lnTo>
                  <a:lnTo>
                    <a:pt x="4131027" y="103179"/>
                  </a:lnTo>
                  <a:lnTo>
                    <a:pt x="0" y="103179"/>
                  </a:lnTo>
                  <a:close/>
                </a:path>
              </a:pathLst>
            </a:custGeom>
            <a:solidFill>
              <a:srgbClr val="263F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31027" cy="141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28430" y="3505579"/>
            <a:ext cx="2327131" cy="23271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E5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08157" y="1223570"/>
            <a:ext cx="12271686" cy="1019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en-US" sz="5987" spc="-353">
                <a:solidFill>
                  <a:srgbClr val="000000"/>
                </a:solidFill>
                <a:latin typeface="Montserrat Ultra-Bold Italics"/>
              </a:rPr>
              <a:t>NAIVE BAYES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937728" y="3505579"/>
            <a:ext cx="2327131" cy="232713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E5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46009" y="3505579"/>
            <a:ext cx="2327131" cy="23271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E5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932440" y="3505579"/>
            <a:ext cx="2327131" cy="232713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E5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124327" y="3917128"/>
            <a:ext cx="2051275" cy="135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5"/>
              </a:lnSpc>
              <a:spcBef>
                <a:spcPct val="0"/>
              </a:spcBef>
            </a:pPr>
            <a:r>
              <a:rPr lang="en-US" sz="7911" spc="-466">
                <a:solidFill>
                  <a:srgbClr val="000000"/>
                </a:solidFill>
                <a:latin typeface="Montserrat Ultra-Bold Italics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32608" y="3917128"/>
            <a:ext cx="2051275" cy="135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5"/>
              </a:lnSpc>
              <a:spcBef>
                <a:spcPct val="0"/>
              </a:spcBef>
            </a:pPr>
            <a:r>
              <a:rPr lang="en-US" sz="7911" spc="-466">
                <a:solidFill>
                  <a:srgbClr val="000000"/>
                </a:solidFill>
                <a:latin typeface="Montserrat Ultra-Bold Italics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98409" y="3936178"/>
            <a:ext cx="2051275" cy="135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5"/>
              </a:lnSpc>
              <a:spcBef>
                <a:spcPct val="0"/>
              </a:spcBef>
            </a:pPr>
            <a:r>
              <a:rPr lang="en-US" sz="7911" spc="-466">
                <a:solidFill>
                  <a:srgbClr val="000000"/>
                </a:solidFill>
                <a:latin typeface="Montserrat Ultra-Bold Italics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87664" y="3936178"/>
            <a:ext cx="2051275" cy="135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5"/>
              </a:lnSpc>
              <a:spcBef>
                <a:spcPct val="0"/>
              </a:spcBef>
            </a:pPr>
            <a:r>
              <a:rPr lang="en-US" sz="7911" spc="-466">
                <a:solidFill>
                  <a:srgbClr val="000000"/>
                </a:solidFill>
                <a:latin typeface="Montserrat Ultra-Bold Italics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14018" y="6518867"/>
            <a:ext cx="2955954" cy="207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u="none" strike="noStrike" spc="79">
                <a:solidFill>
                  <a:srgbClr val="000000"/>
                </a:solidFill>
                <a:latin typeface="Montserrat Ultra-Bold"/>
              </a:rPr>
              <a:t>Thu thập và xử lý dữ liệu</a:t>
            </a:r>
          </a:p>
        </p:txBody>
      </p:sp>
      <p:sp>
        <p:nvSpPr>
          <p:cNvPr id="24" name="Freeform 24"/>
          <p:cNvSpPr/>
          <p:nvPr/>
        </p:nvSpPr>
        <p:spPr>
          <a:xfrm rot="-4176364">
            <a:off x="14693282" y="685627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5580269" y="6518867"/>
            <a:ext cx="2955954" cy="207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spc="79">
                <a:solidFill>
                  <a:srgbClr val="000000"/>
                </a:solidFill>
                <a:latin typeface="Montserrat Ultra-Bold"/>
              </a:rPr>
              <a:t>Phân chia dữ liệu theo lớp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46069" y="6518867"/>
            <a:ext cx="2955954" cy="278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u="none" strike="noStrike" spc="79">
                <a:solidFill>
                  <a:srgbClr val="000000"/>
                </a:solidFill>
                <a:latin typeface="Montserrat Ultra-Bold"/>
              </a:rPr>
              <a:t>Tính toán các tham số thống kê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801866" y="6518867"/>
            <a:ext cx="2955954" cy="207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spc="79">
                <a:solidFill>
                  <a:srgbClr val="000000"/>
                </a:solidFill>
                <a:latin typeface="Montserrat Ultra-Bold"/>
              </a:rPr>
              <a:t>Tính xác suất tiên nghiệm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860</Words>
  <Application>Microsoft Office PowerPoint</Application>
  <PresentationFormat>Custom</PresentationFormat>
  <Paragraphs>224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Montserrat Bold</vt:lpstr>
      <vt:lpstr>Montserrat</vt:lpstr>
      <vt:lpstr>Montserrat Ultra-Bold</vt:lpstr>
      <vt:lpstr>Montserrat Bold Italics</vt:lpstr>
      <vt:lpstr>Montserrat Ultra-Bold Italics</vt:lpstr>
      <vt:lpstr>Calibri</vt:lpstr>
      <vt:lpstr>Arial</vt:lpstr>
      <vt:lpstr>Montserrat Italics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TỐT NGHIỆP</dc:title>
  <cp:lastModifiedBy>loi cong</cp:lastModifiedBy>
  <cp:revision>4</cp:revision>
  <dcterms:created xsi:type="dcterms:W3CDTF">2006-08-16T00:00:00Z</dcterms:created>
  <dcterms:modified xsi:type="dcterms:W3CDTF">2024-06-04T09:24:34Z</dcterms:modified>
  <dc:identifier>DAGF9eQjYDw</dc:identifier>
</cp:coreProperties>
</file>